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6" r:id="rId2"/>
    <p:sldId id="257" r:id="rId3"/>
    <p:sldId id="264" r:id="rId4"/>
    <p:sldId id="256" r:id="rId5"/>
    <p:sldId id="265" r:id="rId6"/>
    <p:sldId id="258" r:id="rId7"/>
    <p:sldId id="259" r:id="rId8"/>
    <p:sldId id="261" r:id="rId9"/>
    <p:sldId id="268" r:id="rId10"/>
    <p:sldId id="267"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autoAdjust="0"/>
    <p:restoredTop sz="94660"/>
  </p:normalViewPr>
  <p:slideViewPr>
    <p:cSldViewPr snapToGrid="0">
      <p:cViewPr varScale="1">
        <p:scale>
          <a:sx n="56" d="100"/>
          <a:sy n="56" d="100"/>
        </p:scale>
        <p:origin x="375" y="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B9C2D-1ABC-F74C-9185-2CA3D3480070}" type="datetimeFigureOut">
              <a:rPr kumimoji="1" lang="ja-JP" altLang="en-US" smtClean="0"/>
              <a:t>2024/1/21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8956C-AB70-F14A-9F35-C1DF828EC8A9}" type="slidenum">
              <a:rPr kumimoji="1" lang="ja-JP" altLang="en-US" smtClean="0"/>
              <a:t>‹#›</a:t>
            </a:fld>
            <a:endParaRPr kumimoji="1" lang="ja-JP" altLang="en-US"/>
          </a:p>
        </p:txBody>
      </p:sp>
    </p:spTree>
    <p:extLst>
      <p:ext uri="{BB962C8B-B14F-4D97-AF65-F5344CB8AC3E}">
        <p14:creationId xmlns:p14="http://schemas.microsoft.com/office/powerpoint/2010/main" val="21477936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810083E-01D9-F943-AD04-C0A73A6E804A}" type="slidenum">
              <a:rPr kumimoji="1" lang="ja-JP" altLang="en-US" smtClean="0"/>
              <a:t>1</a:t>
            </a:fld>
            <a:endParaRPr kumimoji="1" lang="ja-JP" altLang="en-US"/>
          </a:p>
        </p:txBody>
      </p:sp>
    </p:spTree>
    <p:extLst>
      <p:ext uri="{BB962C8B-B14F-4D97-AF65-F5344CB8AC3E}">
        <p14:creationId xmlns:p14="http://schemas.microsoft.com/office/powerpoint/2010/main" val="207572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4BEFEB-5B3A-A6BD-1510-BF4560AB206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468D4F8-37E0-2094-C4B6-20FDDE442B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546CCA1-4277-44D9-9744-F0DFD914D1AF}"/>
              </a:ext>
            </a:extLst>
          </p:cNvPr>
          <p:cNvSpPr>
            <a:spLocks noGrp="1"/>
          </p:cNvSpPr>
          <p:nvPr>
            <p:ph type="dt" sz="half" idx="10"/>
          </p:nvPr>
        </p:nvSpPr>
        <p:spPr/>
        <p:txBody>
          <a:bodyPr/>
          <a:lstStyle/>
          <a:p>
            <a:fld id="{D379069A-80C8-4722-A171-D4F0C6852423}" type="datetime1">
              <a:rPr kumimoji="1" lang="ja-JP" altLang="en-US" smtClean="0"/>
              <a:t>2024/1/21</a:t>
            </a:fld>
            <a:endParaRPr kumimoji="1" lang="ja-JP" altLang="en-US"/>
          </a:p>
        </p:txBody>
      </p:sp>
      <p:sp>
        <p:nvSpPr>
          <p:cNvPr id="5" name="フッター プレースホルダー 4">
            <a:extLst>
              <a:ext uri="{FF2B5EF4-FFF2-40B4-BE49-F238E27FC236}">
                <a16:creationId xmlns:a16="http://schemas.microsoft.com/office/drawing/2014/main" id="{D3C68860-C0DA-6BE1-65C1-0A68CC8A0D4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47B493D-8B01-771C-C3DB-CC2A9984B43C}"/>
              </a:ext>
            </a:extLst>
          </p:cNvPr>
          <p:cNvSpPr>
            <a:spLocks noGrp="1"/>
          </p:cNvSpPr>
          <p:nvPr>
            <p:ph type="sldNum" sz="quarter" idx="12"/>
          </p:nvPr>
        </p:nvSpPr>
        <p:spPr/>
        <p:txBody>
          <a:bodyPr/>
          <a:lstStyle/>
          <a:p>
            <a:fld id="{9410E52E-EA4D-4E7D-83BE-ED88E194AE61}" type="slidenum">
              <a:rPr kumimoji="1" lang="ja-JP" altLang="en-US" smtClean="0"/>
              <a:t>‹#›</a:t>
            </a:fld>
            <a:endParaRPr kumimoji="1" lang="ja-JP" altLang="en-US"/>
          </a:p>
        </p:txBody>
      </p:sp>
    </p:spTree>
    <p:extLst>
      <p:ext uri="{BB962C8B-B14F-4D97-AF65-F5344CB8AC3E}">
        <p14:creationId xmlns:p14="http://schemas.microsoft.com/office/powerpoint/2010/main" val="3399304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97ECFE-A8E0-D4BB-E77A-0F9E8AD98B4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E17DF33-8E24-B4C3-F99F-04CFD40FC62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6275F04-9072-D15F-205D-EEDE2A0311D6}"/>
              </a:ext>
            </a:extLst>
          </p:cNvPr>
          <p:cNvSpPr>
            <a:spLocks noGrp="1"/>
          </p:cNvSpPr>
          <p:nvPr>
            <p:ph type="dt" sz="half" idx="10"/>
          </p:nvPr>
        </p:nvSpPr>
        <p:spPr/>
        <p:txBody>
          <a:bodyPr/>
          <a:lstStyle/>
          <a:p>
            <a:fld id="{A0998D62-BFF4-4BA8-ADB4-45344E74F769}" type="datetime1">
              <a:rPr kumimoji="1" lang="ja-JP" altLang="en-US" smtClean="0"/>
              <a:t>2024/1/21</a:t>
            </a:fld>
            <a:endParaRPr kumimoji="1" lang="ja-JP" altLang="en-US"/>
          </a:p>
        </p:txBody>
      </p:sp>
      <p:sp>
        <p:nvSpPr>
          <p:cNvPr id="5" name="フッター プレースホルダー 4">
            <a:extLst>
              <a:ext uri="{FF2B5EF4-FFF2-40B4-BE49-F238E27FC236}">
                <a16:creationId xmlns:a16="http://schemas.microsoft.com/office/drawing/2014/main" id="{1617CAF5-C785-2FF7-B45B-68C64279B80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DE51CEB-62B6-ADA8-E70F-E3CEAC7AD302}"/>
              </a:ext>
            </a:extLst>
          </p:cNvPr>
          <p:cNvSpPr>
            <a:spLocks noGrp="1"/>
          </p:cNvSpPr>
          <p:nvPr>
            <p:ph type="sldNum" sz="quarter" idx="12"/>
          </p:nvPr>
        </p:nvSpPr>
        <p:spPr/>
        <p:txBody>
          <a:bodyPr/>
          <a:lstStyle/>
          <a:p>
            <a:fld id="{9410E52E-EA4D-4E7D-83BE-ED88E194AE61}" type="slidenum">
              <a:rPr kumimoji="1" lang="ja-JP" altLang="en-US" smtClean="0"/>
              <a:t>‹#›</a:t>
            </a:fld>
            <a:endParaRPr kumimoji="1" lang="ja-JP" altLang="en-US"/>
          </a:p>
        </p:txBody>
      </p:sp>
    </p:spTree>
    <p:extLst>
      <p:ext uri="{BB962C8B-B14F-4D97-AF65-F5344CB8AC3E}">
        <p14:creationId xmlns:p14="http://schemas.microsoft.com/office/powerpoint/2010/main" val="420074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57059F6-CEA2-5C6B-C8AE-F4E11928281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5FDA95A-3EBC-B818-E0FB-8A7FACD7234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DE5C09A-AB3A-01A4-9652-DA39877987E3}"/>
              </a:ext>
            </a:extLst>
          </p:cNvPr>
          <p:cNvSpPr>
            <a:spLocks noGrp="1"/>
          </p:cNvSpPr>
          <p:nvPr>
            <p:ph type="dt" sz="half" idx="10"/>
          </p:nvPr>
        </p:nvSpPr>
        <p:spPr/>
        <p:txBody>
          <a:bodyPr/>
          <a:lstStyle/>
          <a:p>
            <a:fld id="{37559274-FF16-47C5-96DA-ED43492B9AB1}" type="datetime1">
              <a:rPr kumimoji="1" lang="ja-JP" altLang="en-US" smtClean="0"/>
              <a:t>2024/1/21</a:t>
            </a:fld>
            <a:endParaRPr kumimoji="1" lang="ja-JP" altLang="en-US"/>
          </a:p>
        </p:txBody>
      </p:sp>
      <p:sp>
        <p:nvSpPr>
          <p:cNvPr id="5" name="フッター プレースホルダー 4">
            <a:extLst>
              <a:ext uri="{FF2B5EF4-FFF2-40B4-BE49-F238E27FC236}">
                <a16:creationId xmlns:a16="http://schemas.microsoft.com/office/drawing/2014/main" id="{A975FED8-FEF5-78B4-41D3-1E62F1AAFE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A5328F7-A10C-B106-2E69-A24A4ADD249B}"/>
              </a:ext>
            </a:extLst>
          </p:cNvPr>
          <p:cNvSpPr>
            <a:spLocks noGrp="1"/>
          </p:cNvSpPr>
          <p:nvPr>
            <p:ph type="sldNum" sz="quarter" idx="12"/>
          </p:nvPr>
        </p:nvSpPr>
        <p:spPr/>
        <p:txBody>
          <a:bodyPr/>
          <a:lstStyle/>
          <a:p>
            <a:fld id="{9410E52E-EA4D-4E7D-83BE-ED88E194AE61}" type="slidenum">
              <a:rPr kumimoji="1" lang="ja-JP" altLang="en-US" smtClean="0"/>
              <a:t>‹#›</a:t>
            </a:fld>
            <a:endParaRPr kumimoji="1" lang="ja-JP" altLang="en-US"/>
          </a:p>
        </p:txBody>
      </p:sp>
    </p:spTree>
    <p:extLst>
      <p:ext uri="{BB962C8B-B14F-4D97-AF65-F5344CB8AC3E}">
        <p14:creationId xmlns:p14="http://schemas.microsoft.com/office/powerpoint/2010/main" val="29491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439147-13A8-BE26-C677-68FC1E01DD8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1E51CAA-D027-D5C3-60E6-817C2C52C91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DE69164-1BBF-1DE0-3832-A24A6AD869C4}"/>
              </a:ext>
            </a:extLst>
          </p:cNvPr>
          <p:cNvSpPr>
            <a:spLocks noGrp="1"/>
          </p:cNvSpPr>
          <p:nvPr>
            <p:ph type="dt" sz="half" idx="10"/>
          </p:nvPr>
        </p:nvSpPr>
        <p:spPr/>
        <p:txBody>
          <a:bodyPr/>
          <a:lstStyle/>
          <a:p>
            <a:fld id="{146462B9-EB07-4034-9328-BDDFDFE81750}" type="datetime1">
              <a:rPr kumimoji="1" lang="ja-JP" altLang="en-US" smtClean="0"/>
              <a:t>2024/1/21</a:t>
            </a:fld>
            <a:endParaRPr kumimoji="1" lang="ja-JP" altLang="en-US"/>
          </a:p>
        </p:txBody>
      </p:sp>
      <p:sp>
        <p:nvSpPr>
          <p:cNvPr id="5" name="フッター プレースホルダー 4">
            <a:extLst>
              <a:ext uri="{FF2B5EF4-FFF2-40B4-BE49-F238E27FC236}">
                <a16:creationId xmlns:a16="http://schemas.microsoft.com/office/drawing/2014/main" id="{7326E2E6-7BF0-22A9-2D69-27F62C7F376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DDC2C5-5A9A-3466-1CC3-FFB6B3F8550A}"/>
              </a:ext>
            </a:extLst>
          </p:cNvPr>
          <p:cNvSpPr>
            <a:spLocks noGrp="1"/>
          </p:cNvSpPr>
          <p:nvPr>
            <p:ph type="sldNum" sz="quarter" idx="12"/>
          </p:nvPr>
        </p:nvSpPr>
        <p:spPr/>
        <p:txBody>
          <a:bodyPr/>
          <a:lstStyle/>
          <a:p>
            <a:fld id="{9410E52E-EA4D-4E7D-83BE-ED88E194AE61}" type="slidenum">
              <a:rPr kumimoji="1" lang="ja-JP" altLang="en-US" smtClean="0"/>
              <a:t>‹#›</a:t>
            </a:fld>
            <a:endParaRPr kumimoji="1" lang="ja-JP" altLang="en-US"/>
          </a:p>
        </p:txBody>
      </p:sp>
    </p:spTree>
    <p:extLst>
      <p:ext uri="{BB962C8B-B14F-4D97-AF65-F5344CB8AC3E}">
        <p14:creationId xmlns:p14="http://schemas.microsoft.com/office/powerpoint/2010/main" val="944257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F12F85-6D50-337E-27F1-FFAD9B185F3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FDE568F-F50D-59FC-73EA-3BA7CB06E7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2F435B4-0074-F323-CB2A-443B95B085E4}"/>
              </a:ext>
            </a:extLst>
          </p:cNvPr>
          <p:cNvSpPr>
            <a:spLocks noGrp="1"/>
          </p:cNvSpPr>
          <p:nvPr>
            <p:ph type="dt" sz="half" idx="10"/>
          </p:nvPr>
        </p:nvSpPr>
        <p:spPr/>
        <p:txBody>
          <a:bodyPr/>
          <a:lstStyle/>
          <a:p>
            <a:fld id="{CD028F53-A348-4D54-8CB0-806C1762C99F}" type="datetime1">
              <a:rPr kumimoji="1" lang="ja-JP" altLang="en-US" smtClean="0"/>
              <a:t>2024/1/21</a:t>
            </a:fld>
            <a:endParaRPr kumimoji="1" lang="ja-JP" altLang="en-US"/>
          </a:p>
        </p:txBody>
      </p:sp>
      <p:sp>
        <p:nvSpPr>
          <p:cNvPr id="5" name="フッター プレースホルダー 4">
            <a:extLst>
              <a:ext uri="{FF2B5EF4-FFF2-40B4-BE49-F238E27FC236}">
                <a16:creationId xmlns:a16="http://schemas.microsoft.com/office/drawing/2014/main" id="{11BE7C3B-0E67-6286-0066-606014553BB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232648-B2D5-841D-7B12-88A22ECF7A2A}"/>
              </a:ext>
            </a:extLst>
          </p:cNvPr>
          <p:cNvSpPr>
            <a:spLocks noGrp="1"/>
          </p:cNvSpPr>
          <p:nvPr>
            <p:ph type="sldNum" sz="quarter" idx="12"/>
          </p:nvPr>
        </p:nvSpPr>
        <p:spPr/>
        <p:txBody>
          <a:bodyPr/>
          <a:lstStyle/>
          <a:p>
            <a:fld id="{9410E52E-EA4D-4E7D-83BE-ED88E194AE61}" type="slidenum">
              <a:rPr kumimoji="1" lang="ja-JP" altLang="en-US" smtClean="0"/>
              <a:t>‹#›</a:t>
            </a:fld>
            <a:endParaRPr kumimoji="1" lang="ja-JP" altLang="en-US"/>
          </a:p>
        </p:txBody>
      </p:sp>
    </p:spTree>
    <p:extLst>
      <p:ext uri="{BB962C8B-B14F-4D97-AF65-F5344CB8AC3E}">
        <p14:creationId xmlns:p14="http://schemas.microsoft.com/office/powerpoint/2010/main" val="17948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152F2B-F241-56C1-94E5-BDDD5F9D86A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DF5464C-B62B-E296-8256-206EE4D96EF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AE4D237-7D2F-6C48-D28C-AD4B830B110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AE53A2C-B5F0-573D-D855-EC0C7329BF95}"/>
              </a:ext>
            </a:extLst>
          </p:cNvPr>
          <p:cNvSpPr>
            <a:spLocks noGrp="1"/>
          </p:cNvSpPr>
          <p:nvPr>
            <p:ph type="dt" sz="half" idx="10"/>
          </p:nvPr>
        </p:nvSpPr>
        <p:spPr/>
        <p:txBody>
          <a:bodyPr/>
          <a:lstStyle/>
          <a:p>
            <a:fld id="{0025D0E2-307E-4147-97E7-7DE9672F4D10}" type="datetime1">
              <a:rPr kumimoji="1" lang="ja-JP" altLang="en-US" smtClean="0"/>
              <a:t>2024/1/21</a:t>
            </a:fld>
            <a:endParaRPr kumimoji="1" lang="ja-JP" altLang="en-US"/>
          </a:p>
        </p:txBody>
      </p:sp>
      <p:sp>
        <p:nvSpPr>
          <p:cNvPr id="6" name="フッター プレースホルダー 5">
            <a:extLst>
              <a:ext uri="{FF2B5EF4-FFF2-40B4-BE49-F238E27FC236}">
                <a16:creationId xmlns:a16="http://schemas.microsoft.com/office/drawing/2014/main" id="{77F6EC68-B1BD-B31B-F4C1-27550879494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DA16376-46CD-BC4B-D1AB-3F63568CC273}"/>
              </a:ext>
            </a:extLst>
          </p:cNvPr>
          <p:cNvSpPr>
            <a:spLocks noGrp="1"/>
          </p:cNvSpPr>
          <p:nvPr>
            <p:ph type="sldNum" sz="quarter" idx="12"/>
          </p:nvPr>
        </p:nvSpPr>
        <p:spPr/>
        <p:txBody>
          <a:bodyPr/>
          <a:lstStyle/>
          <a:p>
            <a:fld id="{9410E52E-EA4D-4E7D-83BE-ED88E194AE61}" type="slidenum">
              <a:rPr kumimoji="1" lang="ja-JP" altLang="en-US" smtClean="0"/>
              <a:t>‹#›</a:t>
            </a:fld>
            <a:endParaRPr kumimoji="1" lang="ja-JP" altLang="en-US"/>
          </a:p>
        </p:txBody>
      </p:sp>
    </p:spTree>
    <p:extLst>
      <p:ext uri="{BB962C8B-B14F-4D97-AF65-F5344CB8AC3E}">
        <p14:creationId xmlns:p14="http://schemas.microsoft.com/office/powerpoint/2010/main" val="156749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966350-DABF-04BB-D6C6-1730D4D935B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5683ED4-8400-B857-0579-E352B12390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CD9B374-7B11-3D6B-7B9D-702C35655F3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903C4FD-C9B0-56BB-9F6B-6E5E772721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1E463C1-B2B4-267C-88F8-070A27353BB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766DD3C-53CD-E9E3-4903-16F49A26350B}"/>
              </a:ext>
            </a:extLst>
          </p:cNvPr>
          <p:cNvSpPr>
            <a:spLocks noGrp="1"/>
          </p:cNvSpPr>
          <p:nvPr>
            <p:ph type="dt" sz="half" idx="10"/>
          </p:nvPr>
        </p:nvSpPr>
        <p:spPr/>
        <p:txBody>
          <a:bodyPr/>
          <a:lstStyle/>
          <a:p>
            <a:fld id="{9C6FE01D-8A0F-4A79-BC5E-B80807F4B985}" type="datetime1">
              <a:rPr kumimoji="1" lang="ja-JP" altLang="en-US" smtClean="0"/>
              <a:t>2024/1/21</a:t>
            </a:fld>
            <a:endParaRPr kumimoji="1" lang="ja-JP" altLang="en-US"/>
          </a:p>
        </p:txBody>
      </p:sp>
      <p:sp>
        <p:nvSpPr>
          <p:cNvPr id="8" name="フッター プレースホルダー 7">
            <a:extLst>
              <a:ext uri="{FF2B5EF4-FFF2-40B4-BE49-F238E27FC236}">
                <a16:creationId xmlns:a16="http://schemas.microsoft.com/office/drawing/2014/main" id="{12C2C680-3CB4-2B17-6F45-5397E237067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9F16136-B768-9B01-BA3D-BFB1102DEDE4}"/>
              </a:ext>
            </a:extLst>
          </p:cNvPr>
          <p:cNvSpPr>
            <a:spLocks noGrp="1"/>
          </p:cNvSpPr>
          <p:nvPr>
            <p:ph type="sldNum" sz="quarter" idx="12"/>
          </p:nvPr>
        </p:nvSpPr>
        <p:spPr/>
        <p:txBody>
          <a:bodyPr/>
          <a:lstStyle/>
          <a:p>
            <a:fld id="{9410E52E-EA4D-4E7D-83BE-ED88E194AE61}" type="slidenum">
              <a:rPr kumimoji="1" lang="ja-JP" altLang="en-US" smtClean="0"/>
              <a:t>‹#›</a:t>
            </a:fld>
            <a:endParaRPr kumimoji="1" lang="ja-JP" altLang="en-US"/>
          </a:p>
        </p:txBody>
      </p:sp>
    </p:spTree>
    <p:extLst>
      <p:ext uri="{BB962C8B-B14F-4D97-AF65-F5344CB8AC3E}">
        <p14:creationId xmlns:p14="http://schemas.microsoft.com/office/powerpoint/2010/main" val="25218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725C2-4F59-D2B4-A3C9-6F9B65BBC4F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BF1EFEA-258A-3471-4708-36577FD5DCFF}"/>
              </a:ext>
            </a:extLst>
          </p:cNvPr>
          <p:cNvSpPr>
            <a:spLocks noGrp="1"/>
          </p:cNvSpPr>
          <p:nvPr>
            <p:ph type="dt" sz="half" idx="10"/>
          </p:nvPr>
        </p:nvSpPr>
        <p:spPr/>
        <p:txBody>
          <a:bodyPr/>
          <a:lstStyle/>
          <a:p>
            <a:fld id="{0C47E4A1-4FD7-4748-8B43-A7F3FB6E39C3}" type="datetime1">
              <a:rPr kumimoji="1" lang="ja-JP" altLang="en-US" smtClean="0"/>
              <a:t>2024/1/21</a:t>
            </a:fld>
            <a:endParaRPr kumimoji="1" lang="ja-JP" altLang="en-US"/>
          </a:p>
        </p:txBody>
      </p:sp>
      <p:sp>
        <p:nvSpPr>
          <p:cNvPr id="4" name="フッター プレースホルダー 3">
            <a:extLst>
              <a:ext uri="{FF2B5EF4-FFF2-40B4-BE49-F238E27FC236}">
                <a16:creationId xmlns:a16="http://schemas.microsoft.com/office/drawing/2014/main" id="{BD557019-CDD4-F03C-22D5-BA176E0FE43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075D58A-C6C6-1F0A-61D3-2CEB011B6B31}"/>
              </a:ext>
            </a:extLst>
          </p:cNvPr>
          <p:cNvSpPr>
            <a:spLocks noGrp="1"/>
          </p:cNvSpPr>
          <p:nvPr>
            <p:ph type="sldNum" sz="quarter" idx="12"/>
          </p:nvPr>
        </p:nvSpPr>
        <p:spPr/>
        <p:txBody>
          <a:bodyPr/>
          <a:lstStyle/>
          <a:p>
            <a:fld id="{9410E52E-EA4D-4E7D-83BE-ED88E194AE61}" type="slidenum">
              <a:rPr kumimoji="1" lang="ja-JP" altLang="en-US" smtClean="0"/>
              <a:t>‹#›</a:t>
            </a:fld>
            <a:endParaRPr kumimoji="1" lang="ja-JP" altLang="en-US"/>
          </a:p>
        </p:txBody>
      </p:sp>
    </p:spTree>
    <p:extLst>
      <p:ext uri="{BB962C8B-B14F-4D97-AF65-F5344CB8AC3E}">
        <p14:creationId xmlns:p14="http://schemas.microsoft.com/office/powerpoint/2010/main" val="1924770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05B945A-52CE-6418-AA96-349268BE7E38}"/>
              </a:ext>
            </a:extLst>
          </p:cNvPr>
          <p:cNvSpPr>
            <a:spLocks noGrp="1"/>
          </p:cNvSpPr>
          <p:nvPr>
            <p:ph type="dt" sz="half" idx="10"/>
          </p:nvPr>
        </p:nvSpPr>
        <p:spPr/>
        <p:txBody>
          <a:bodyPr/>
          <a:lstStyle/>
          <a:p>
            <a:fld id="{02A5C3D4-B1F4-4064-9675-FAB78AA7A346}" type="datetime1">
              <a:rPr kumimoji="1" lang="ja-JP" altLang="en-US" smtClean="0"/>
              <a:t>2024/1/21</a:t>
            </a:fld>
            <a:endParaRPr kumimoji="1" lang="ja-JP" altLang="en-US"/>
          </a:p>
        </p:txBody>
      </p:sp>
      <p:sp>
        <p:nvSpPr>
          <p:cNvPr id="3" name="フッター プレースホルダー 2">
            <a:extLst>
              <a:ext uri="{FF2B5EF4-FFF2-40B4-BE49-F238E27FC236}">
                <a16:creationId xmlns:a16="http://schemas.microsoft.com/office/drawing/2014/main" id="{1257D77A-73D6-0B44-E841-860159C0CB7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821AD89-084E-503A-AA56-2EF3E36BCFB7}"/>
              </a:ext>
            </a:extLst>
          </p:cNvPr>
          <p:cNvSpPr>
            <a:spLocks noGrp="1"/>
          </p:cNvSpPr>
          <p:nvPr>
            <p:ph type="sldNum" sz="quarter" idx="12"/>
          </p:nvPr>
        </p:nvSpPr>
        <p:spPr/>
        <p:txBody>
          <a:bodyPr/>
          <a:lstStyle/>
          <a:p>
            <a:fld id="{9410E52E-EA4D-4E7D-83BE-ED88E194AE61}" type="slidenum">
              <a:rPr kumimoji="1" lang="ja-JP" altLang="en-US" smtClean="0"/>
              <a:t>‹#›</a:t>
            </a:fld>
            <a:endParaRPr kumimoji="1" lang="ja-JP" altLang="en-US"/>
          </a:p>
        </p:txBody>
      </p:sp>
    </p:spTree>
    <p:extLst>
      <p:ext uri="{BB962C8B-B14F-4D97-AF65-F5344CB8AC3E}">
        <p14:creationId xmlns:p14="http://schemas.microsoft.com/office/powerpoint/2010/main" val="429436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4930F0-6E0F-EAF7-C2AD-7AFCED4D6BE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5E9B3F9-0C66-3A9C-0346-F190288679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03DF685-4FD1-CA4B-D57B-4601B73D52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F3C3277-01F7-B5B0-F537-D4D782A0BC79}"/>
              </a:ext>
            </a:extLst>
          </p:cNvPr>
          <p:cNvSpPr>
            <a:spLocks noGrp="1"/>
          </p:cNvSpPr>
          <p:nvPr>
            <p:ph type="dt" sz="half" idx="10"/>
          </p:nvPr>
        </p:nvSpPr>
        <p:spPr/>
        <p:txBody>
          <a:bodyPr/>
          <a:lstStyle/>
          <a:p>
            <a:fld id="{2E1BDDC4-CFFA-4849-BBB7-50E6D28026A9}" type="datetime1">
              <a:rPr kumimoji="1" lang="ja-JP" altLang="en-US" smtClean="0"/>
              <a:t>2024/1/21</a:t>
            </a:fld>
            <a:endParaRPr kumimoji="1" lang="ja-JP" altLang="en-US"/>
          </a:p>
        </p:txBody>
      </p:sp>
      <p:sp>
        <p:nvSpPr>
          <p:cNvPr id="6" name="フッター プレースホルダー 5">
            <a:extLst>
              <a:ext uri="{FF2B5EF4-FFF2-40B4-BE49-F238E27FC236}">
                <a16:creationId xmlns:a16="http://schemas.microsoft.com/office/drawing/2014/main" id="{30E1DAF7-D43F-64E1-EBF8-B1B41753778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D7BA0C1-D9CE-DF96-4446-D355D98C08BA}"/>
              </a:ext>
            </a:extLst>
          </p:cNvPr>
          <p:cNvSpPr>
            <a:spLocks noGrp="1"/>
          </p:cNvSpPr>
          <p:nvPr>
            <p:ph type="sldNum" sz="quarter" idx="12"/>
          </p:nvPr>
        </p:nvSpPr>
        <p:spPr/>
        <p:txBody>
          <a:bodyPr/>
          <a:lstStyle/>
          <a:p>
            <a:fld id="{9410E52E-EA4D-4E7D-83BE-ED88E194AE61}" type="slidenum">
              <a:rPr kumimoji="1" lang="ja-JP" altLang="en-US" smtClean="0"/>
              <a:t>‹#›</a:t>
            </a:fld>
            <a:endParaRPr kumimoji="1" lang="ja-JP" altLang="en-US"/>
          </a:p>
        </p:txBody>
      </p:sp>
    </p:spTree>
    <p:extLst>
      <p:ext uri="{BB962C8B-B14F-4D97-AF65-F5344CB8AC3E}">
        <p14:creationId xmlns:p14="http://schemas.microsoft.com/office/powerpoint/2010/main" val="1265122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9AD46D-A017-4BA5-27B9-5351637AA76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079E2EF-D899-D563-450B-C606E8A83C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186B11F-4BD6-A495-99F7-8E655B2C3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C5F600A-35B3-C077-2D04-4C8EEF945AFD}"/>
              </a:ext>
            </a:extLst>
          </p:cNvPr>
          <p:cNvSpPr>
            <a:spLocks noGrp="1"/>
          </p:cNvSpPr>
          <p:nvPr>
            <p:ph type="dt" sz="half" idx="10"/>
          </p:nvPr>
        </p:nvSpPr>
        <p:spPr/>
        <p:txBody>
          <a:bodyPr/>
          <a:lstStyle/>
          <a:p>
            <a:fld id="{F6550E4E-0417-4619-8318-690E94885856}" type="datetime1">
              <a:rPr kumimoji="1" lang="ja-JP" altLang="en-US" smtClean="0"/>
              <a:t>2024/1/21</a:t>
            </a:fld>
            <a:endParaRPr kumimoji="1" lang="ja-JP" altLang="en-US"/>
          </a:p>
        </p:txBody>
      </p:sp>
      <p:sp>
        <p:nvSpPr>
          <p:cNvPr id="6" name="フッター プレースホルダー 5">
            <a:extLst>
              <a:ext uri="{FF2B5EF4-FFF2-40B4-BE49-F238E27FC236}">
                <a16:creationId xmlns:a16="http://schemas.microsoft.com/office/drawing/2014/main" id="{E1886D11-66D4-B9F4-E83B-3F07EB98E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5D0EC83-27AE-FED9-5B5E-96AAF37C3938}"/>
              </a:ext>
            </a:extLst>
          </p:cNvPr>
          <p:cNvSpPr>
            <a:spLocks noGrp="1"/>
          </p:cNvSpPr>
          <p:nvPr>
            <p:ph type="sldNum" sz="quarter" idx="12"/>
          </p:nvPr>
        </p:nvSpPr>
        <p:spPr/>
        <p:txBody>
          <a:bodyPr/>
          <a:lstStyle/>
          <a:p>
            <a:fld id="{9410E52E-EA4D-4E7D-83BE-ED88E194AE61}" type="slidenum">
              <a:rPr kumimoji="1" lang="ja-JP" altLang="en-US" smtClean="0"/>
              <a:t>‹#›</a:t>
            </a:fld>
            <a:endParaRPr kumimoji="1" lang="ja-JP" altLang="en-US"/>
          </a:p>
        </p:txBody>
      </p:sp>
    </p:spTree>
    <p:extLst>
      <p:ext uri="{BB962C8B-B14F-4D97-AF65-F5344CB8AC3E}">
        <p14:creationId xmlns:p14="http://schemas.microsoft.com/office/powerpoint/2010/main" val="3775895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55994CC-41EB-3B8B-5BF3-FFDF5E4633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A1E5FA1-B4C2-40FD-5F85-58AA87FC61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69EE8F3-FE7A-3D15-B02C-BF6087CA1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351BB-0BE7-4AA6-8907-A484E40D3D7F}" type="datetime1">
              <a:rPr kumimoji="1" lang="ja-JP" altLang="en-US" smtClean="0"/>
              <a:t>2024/1/21</a:t>
            </a:fld>
            <a:endParaRPr kumimoji="1" lang="ja-JP" altLang="en-US"/>
          </a:p>
        </p:txBody>
      </p:sp>
      <p:sp>
        <p:nvSpPr>
          <p:cNvPr id="5" name="フッター プレースホルダー 4">
            <a:extLst>
              <a:ext uri="{FF2B5EF4-FFF2-40B4-BE49-F238E27FC236}">
                <a16:creationId xmlns:a16="http://schemas.microsoft.com/office/drawing/2014/main" id="{83E45F13-04FA-277E-E26B-308934ADD2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0BCD917-20FE-8327-0483-5F8C8BC620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0E52E-EA4D-4E7D-83BE-ED88E194AE61}" type="slidenum">
              <a:rPr kumimoji="1" lang="ja-JP" altLang="en-US" smtClean="0"/>
              <a:t>‹#›</a:t>
            </a:fld>
            <a:endParaRPr kumimoji="1" lang="ja-JP" altLang="en-US"/>
          </a:p>
        </p:txBody>
      </p:sp>
    </p:spTree>
    <p:extLst>
      <p:ext uri="{BB962C8B-B14F-4D97-AF65-F5344CB8AC3E}">
        <p14:creationId xmlns:p14="http://schemas.microsoft.com/office/powerpoint/2010/main" val="1084533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9.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9.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95A09F-0BD1-C393-E1B8-F7BDBC06D3C6}"/>
              </a:ext>
            </a:extLst>
          </p:cNvPr>
          <p:cNvSpPr>
            <a:spLocks noGrp="1"/>
          </p:cNvSpPr>
          <p:nvPr>
            <p:ph type="ctrTitle"/>
          </p:nvPr>
        </p:nvSpPr>
        <p:spPr>
          <a:xfrm>
            <a:off x="1319313" y="342900"/>
            <a:ext cx="9151882" cy="2524992"/>
          </a:xfrm>
        </p:spPr>
        <p:txBody>
          <a:bodyPr>
            <a:normAutofit fontScale="90000"/>
          </a:bodyPr>
          <a:lstStyle/>
          <a:p>
            <a:br>
              <a:rPr lang="en-US" altLang="ja-JP" sz="3600" dirty="0"/>
            </a:br>
            <a:br>
              <a:rPr lang="en-US" altLang="ja-JP" sz="3600" dirty="0"/>
            </a:br>
            <a:br>
              <a:rPr lang="en-US" altLang="ja-JP" sz="3600" dirty="0"/>
            </a:br>
            <a:br>
              <a:rPr lang="en-US" altLang="ja-JP" sz="3600" dirty="0"/>
            </a:br>
            <a:br>
              <a:rPr lang="en-US" altLang="ja-JP" sz="3600" dirty="0"/>
            </a:br>
            <a:br>
              <a:rPr lang="en-US" altLang="ja-JP" sz="3600" dirty="0"/>
            </a:br>
            <a:br>
              <a:rPr lang="en-US" altLang="ja-JP" sz="3600" dirty="0"/>
            </a:br>
            <a:br>
              <a:rPr lang="en-US" altLang="ja-JP" sz="3600" dirty="0"/>
            </a:br>
            <a:br>
              <a:rPr lang="en-US" altLang="ja-JP" sz="3600" dirty="0"/>
            </a:br>
            <a:r>
              <a:rPr lang="ja-JP" altLang="en-US" dirty="0"/>
              <a:t>　</a:t>
            </a:r>
            <a:br>
              <a:rPr lang="en-US" altLang="ja-JP" sz="4000" dirty="0"/>
            </a:br>
            <a:r>
              <a:rPr lang="ja-JP" altLang="en-US" sz="4000" dirty="0"/>
              <a:t>　　　　　　</a:t>
            </a:r>
            <a:r>
              <a:rPr lang="en-US" altLang="ja-JP" sz="4000" dirty="0"/>
              <a:t>                                </a:t>
            </a:r>
            <a:r>
              <a:rPr lang="ja-JP" altLang="en-US" sz="4000" dirty="0"/>
              <a:t>　</a:t>
            </a:r>
            <a:r>
              <a:rPr lang="en-US" altLang="ja-JP" sz="4000" dirty="0"/>
              <a:t>            </a:t>
            </a:r>
            <a:br>
              <a:rPr lang="en-US" altLang="ja-JP" sz="2400" dirty="0"/>
            </a:br>
            <a:br>
              <a:rPr lang="en-US" altLang="ja-JP" sz="2400" dirty="0"/>
            </a:br>
            <a:r>
              <a:rPr lang="ja-JP" altLang="en-US" sz="4000" dirty="0"/>
              <a:t>ならやまプロジェクト報告会</a:t>
            </a:r>
            <a:br>
              <a:rPr lang="en-US" altLang="ja-JP" sz="4000" dirty="0"/>
            </a:br>
            <a:r>
              <a:rPr lang="en-US" altLang="ja-JP" sz="4000" dirty="0"/>
              <a:t>2024/1/27</a:t>
            </a:r>
            <a:br>
              <a:rPr lang="en-US" altLang="ja-JP" sz="4000" dirty="0"/>
            </a:br>
            <a:r>
              <a:rPr lang="ja-JP" altLang="en-US" sz="4000" dirty="0"/>
              <a:t>景観グループ　</a:t>
            </a:r>
            <a:endParaRPr kumimoji="1" lang="ja-JP" altLang="en-US" sz="4000" dirty="0"/>
          </a:p>
        </p:txBody>
      </p:sp>
      <p:sp>
        <p:nvSpPr>
          <p:cNvPr id="3" name="字幕 2">
            <a:extLst>
              <a:ext uri="{FF2B5EF4-FFF2-40B4-BE49-F238E27FC236}">
                <a16:creationId xmlns:a16="http://schemas.microsoft.com/office/drawing/2014/main" id="{1F5899E3-A615-FA45-43CF-EBF45F30BEF3}"/>
              </a:ext>
            </a:extLst>
          </p:cNvPr>
          <p:cNvSpPr>
            <a:spLocks noGrp="1"/>
          </p:cNvSpPr>
          <p:nvPr>
            <p:ph type="subTitle" idx="1"/>
          </p:nvPr>
        </p:nvSpPr>
        <p:spPr>
          <a:xfrm>
            <a:off x="-427290" y="3429000"/>
            <a:ext cx="11643466" cy="2829792"/>
          </a:xfrm>
        </p:spPr>
        <p:txBody>
          <a:bodyPr>
            <a:noAutofit/>
          </a:bodyPr>
          <a:lstStyle/>
          <a:p>
            <a:r>
              <a:rPr lang="ja-JP" altLang="en-US" dirty="0"/>
              <a:t>①整備班：景観の保全・整備　（内河さん７分程度）</a:t>
            </a:r>
            <a:endParaRPr lang="en-US" altLang="ja-JP" dirty="0"/>
          </a:p>
          <a:p>
            <a:r>
              <a:rPr lang="ja-JP" altLang="en-US" dirty="0"/>
              <a:t>　　　　　　　　　　　養蜂　（中川さん３分程度）</a:t>
            </a:r>
            <a:endParaRPr lang="en-US" altLang="ja-JP" dirty="0"/>
          </a:p>
          <a:p>
            <a:r>
              <a:rPr lang="ja-JP" altLang="en-US" dirty="0"/>
              <a:t>②花　班：ならやまを彩ります（宝田さん３分程度）</a:t>
            </a:r>
            <a:endParaRPr lang="en-US" altLang="ja-JP" dirty="0"/>
          </a:p>
          <a:p>
            <a:r>
              <a:rPr lang="ja-JP" altLang="en-US" dirty="0"/>
              <a:t>　　　　　　③ビオトープ班：水辺の景観整備・環境保全構築（田中さん７分程度）</a:t>
            </a:r>
            <a:endParaRPr lang="en-US" altLang="ja-JP" dirty="0"/>
          </a:p>
          <a:p>
            <a:r>
              <a:rPr lang="ja-JP" altLang="en-US" dirty="0"/>
              <a:t>　　　　　　　　　　　　</a:t>
            </a:r>
            <a:endParaRPr lang="en-US" altLang="ja-JP" dirty="0"/>
          </a:p>
        </p:txBody>
      </p:sp>
      <p:sp>
        <p:nvSpPr>
          <p:cNvPr id="4" name="テキスト ボックス 3">
            <a:extLst>
              <a:ext uri="{FF2B5EF4-FFF2-40B4-BE49-F238E27FC236}">
                <a16:creationId xmlns:a16="http://schemas.microsoft.com/office/drawing/2014/main" id="{51F33ADF-DC30-816C-94F5-6A9EF50064C2}"/>
              </a:ext>
            </a:extLst>
          </p:cNvPr>
          <p:cNvSpPr txBox="1"/>
          <p:nvPr/>
        </p:nvSpPr>
        <p:spPr>
          <a:xfrm>
            <a:off x="11294691" y="282011"/>
            <a:ext cx="897309" cy="369332"/>
          </a:xfrm>
          <a:prstGeom prst="rect">
            <a:avLst/>
          </a:prstGeom>
          <a:noFill/>
        </p:spPr>
        <p:txBody>
          <a:bodyPr wrap="square" rtlCol="0">
            <a:spAutoFit/>
          </a:bodyPr>
          <a:lstStyle/>
          <a:p>
            <a:r>
              <a:rPr kumimoji="1" lang="en-US" altLang="ja-JP" dirty="0"/>
              <a:t>1</a:t>
            </a:r>
            <a:r>
              <a:rPr kumimoji="1" lang="ja-JP" altLang="en-US" dirty="0"/>
              <a:t>－</a:t>
            </a:r>
            <a:r>
              <a:rPr kumimoji="1" lang="en-US" altLang="ja-JP" dirty="0"/>
              <a:t>1</a:t>
            </a:r>
            <a:endParaRPr kumimoji="1" lang="ja-JP" altLang="en-US" dirty="0"/>
          </a:p>
        </p:txBody>
      </p:sp>
    </p:spTree>
    <p:extLst>
      <p:ext uri="{BB962C8B-B14F-4D97-AF65-F5344CB8AC3E}">
        <p14:creationId xmlns:p14="http://schemas.microsoft.com/office/powerpoint/2010/main" val="344966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58A35D-2DDE-AEDB-713D-FF1FFB22C4AB}"/>
              </a:ext>
            </a:extLst>
          </p:cNvPr>
          <p:cNvSpPr txBox="1"/>
          <p:nvPr/>
        </p:nvSpPr>
        <p:spPr>
          <a:xfrm>
            <a:off x="742950" y="628650"/>
            <a:ext cx="7600950" cy="5139869"/>
          </a:xfrm>
          <a:prstGeom prst="rect">
            <a:avLst/>
          </a:prstGeom>
          <a:noFill/>
        </p:spPr>
        <p:txBody>
          <a:bodyPr wrap="square" rtlCol="0">
            <a:spAutoFit/>
          </a:bodyPr>
          <a:lstStyle/>
          <a:p>
            <a:endParaRPr kumimoji="1" lang="en-US" altLang="ja-JP" sz="2400" dirty="0"/>
          </a:p>
          <a:p>
            <a:r>
              <a:rPr lang="ja-JP" altLang="en-US" sz="3200"/>
              <a:t>養蜂</a:t>
            </a:r>
            <a:endParaRPr lang="en-US" altLang="ja-JP" sz="3200" dirty="0"/>
          </a:p>
          <a:p>
            <a:endParaRPr lang="en-US" altLang="ja-JP" sz="3200" dirty="0"/>
          </a:p>
          <a:p>
            <a:r>
              <a:rPr lang="ja-JP" altLang="en-US" sz="3200"/>
              <a:t>現状活動</a:t>
            </a:r>
            <a:endParaRPr lang="en-US" altLang="ja-JP" sz="3200" dirty="0"/>
          </a:p>
          <a:p>
            <a:r>
              <a:rPr lang="ja-JP" altLang="en-US" sz="3200"/>
              <a:t>　　　　１、スケジュール</a:t>
            </a:r>
            <a:endParaRPr lang="en-US" altLang="ja-JP" sz="3200" dirty="0"/>
          </a:p>
          <a:p>
            <a:r>
              <a:rPr lang="ja-JP" altLang="en-US" sz="3200"/>
              <a:t>　　　　　</a:t>
            </a:r>
            <a:endParaRPr lang="en-US" altLang="ja-JP" sz="3200" dirty="0"/>
          </a:p>
          <a:p>
            <a:r>
              <a:rPr lang="ja-JP" altLang="en-US" sz="3200"/>
              <a:t>　　　　２、分蜂と外敵スズメバチ</a:t>
            </a:r>
            <a:endParaRPr lang="en-US" altLang="ja-JP" sz="3200" dirty="0"/>
          </a:p>
          <a:p>
            <a:endParaRPr lang="en-US" altLang="ja-JP" sz="3200" dirty="0"/>
          </a:p>
          <a:p>
            <a:r>
              <a:rPr lang="ja-JP" altLang="en-US" sz="3200"/>
              <a:t>　　　　３、生存＆蜜の採取</a:t>
            </a:r>
            <a:endParaRPr lang="en-US" altLang="ja-JP" sz="3200" dirty="0"/>
          </a:p>
          <a:p>
            <a:endParaRPr kumimoji="1" lang="en-US" altLang="ja-JP" sz="2400" dirty="0"/>
          </a:p>
          <a:p>
            <a:endParaRPr kumimoji="1" lang="ja-JP" altLang="en-US" sz="2400"/>
          </a:p>
        </p:txBody>
      </p:sp>
      <p:sp>
        <p:nvSpPr>
          <p:cNvPr id="3" name="テキスト ボックス 2">
            <a:extLst>
              <a:ext uri="{FF2B5EF4-FFF2-40B4-BE49-F238E27FC236}">
                <a16:creationId xmlns:a16="http://schemas.microsoft.com/office/drawing/2014/main" id="{189ABB06-FA4F-E74D-E9FD-7802DEF9BC64}"/>
              </a:ext>
            </a:extLst>
          </p:cNvPr>
          <p:cNvSpPr txBox="1"/>
          <p:nvPr/>
        </p:nvSpPr>
        <p:spPr>
          <a:xfrm>
            <a:off x="11294691" y="282011"/>
            <a:ext cx="897309" cy="369332"/>
          </a:xfrm>
          <a:prstGeom prst="rect">
            <a:avLst/>
          </a:prstGeom>
          <a:noFill/>
        </p:spPr>
        <p:txBody>
          <a:bodyPr wrap="square" rtlCol="0">
            <a:spAutoFit/>
          </a:bodyPr>
          <a:lstStyle/>
          <a:p>
            <a:r>
              <a:rPr kumimoji="1" lang="en-US" altLang="ja-JP" dirty="0"/>
              <a:t>2</a:t>
            </a:r>
            <a:r>
              <a:rPr kumimoji="1" lang="ja-JP" altLang="en-US" dirty="0"/>
              <a:t>－</a:t>
            </a:r>
            <a:r>
              <a:rPr kumimoji="1" lang="en-US" altLang="ja-JP" dirty="0"/>
              <a:t>2</a:t>
            </a:r>
            <a:endParaRPr kumimoji="1" lang="ja-JP" altLang="en-US" dirty="0"/>
          </a:p>
        </p:txBody>
      </p:sp>
    </p:spTree>
    <p:extLst>
      <p:ext uri="{BB962C8B-B14F-4D97-AF65-F5344CB8AC3E}">
        <p14:creationId xmlns:p14="http://schemas.microsoft.com/office/powerpoint/2010/main" val="3914114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BC90356D-5733-ABD6-2FDF-9F56655000A4}"/>
              </a:ext>
            </a:extLst>
          </p:cNvPr>
          <p:cNvGraphicFramePr>
            <a:graphicFrameLocks noGrp="1"/>
          </p:cNvGraphicFramePr>
          <p:nvPr/>
        </p:nvGraphicFramePr>
        <p:xfrm>
          <a:off x="533400" y="1485900"/>
          <a:ext cx="10725148" cy="990600"/>
        </p:xfrm>
        <a:graphic>
          <a:graphicData uri="http://schemas.openxmlformats.org/drawingml/2006/table">
            <a:tbl>
              <a:tblPr>
                <a:tableStyleId>{5C22544A-7EE6-4342-B048-85BDC9FD1C3A}</a:tableStyleId>
              </a:tblPr>
              <a:tblGrid>
                <a:gridCol w="483484">
                  <a:extLst>
                    <a:ext uri="{9D8B030D-6E8A-4147-A177-3AD203B41FA5}">
                      <a16:colId xmlns:a16="http://schemas.microsoft.com/office/drawing/2014/main" val="1834009275"/>
                    </a:ext>
                  </a:extLst>
                </a:gridCol>
                <a:gridCol w="853472">
                  <a:extLst>
                    <a:ext uri="{9D8B030D-6E8A-4147-A177-3AD203B41FA5}">
                      <a16:colId xmlns:a16="http://schemas.microsoft.com/office/drawing/2014/main" val="2227408957"/>
                    </a:ext>
                  </a:extLst>
                </a:gridCol>
                <a:gridCol w="853472">
                  <a:extLst>
                    <a:ext uri="{9D8B030D-6E8A-4147-A177-3AD203B41FA5}">
                      <a16:colId xmlns:a16="http://schemas.microsoft.com/office/drawing/2014/main" val="1926558597"/>
                    </a:ext>
                  </a:extLst>
                </a:gridCol>
                <a:gridCol w="853472">
                  <a:extLst>
                    <a:ext uri="{9D8B030D-6E8A-4147-A177-3AD203B41FA5}">
                      <a16:colId xmlns:a16="http://schemas.microsoft.com/office/drawing/2014/main" val="39320366"/>
                    </a:ext>
                  </a:extLst>
                </a:gridCol>
                <a:gridCol w="853472">
                  <a:extLst>
                    <a:ext uri="{9D8B030D-6E8A-4147-A177-3AD203B41FA5}">
                      <a16:colId xmlns:a16="http://schemas.microsoft.com/office/drawing/2014/main" val="1046101138"/>
                    </a:ext>
                  </a:extLst>
                </a:gridCol>
                <a:gridCol w="853472">
                  <a:extLst>
                    <a:ext uri="{9D8B030D-6E8A-4147-A177-3AD203B41FA5}">
                      <a16:colId xmlns:a16="http://schemas.microsoft.com/office/drawing/2014/main" val="2924116124"/>
                    </a:ext>
                  </a:extLst>
                </a:gridCol>
                <a:gridCol w="853472">
                  <a:extLst>
                    <a:ext uri="{9D8B030D-6E8A-4147-A177-3AD203B41FA5}">
                      <a16:colId xmlns:a16="http://schemas.microsoft.com/office/drawing/2014/main" val="561102697"/>
                    </a:ext>
                  </a:extLst>
                </a:gridCol>
                <a:gridCol w="853472">
                  <a:extLst>
                    <a:ext uri="{9D8B030D-6E8A-4147-A177-3AD203B41FA5}">
                      <a16:colId xmlns:a16="http://schemas.microsoft.com/office/drawing/2014/main" val="2235728636"/>
                    </a:ext>
                  </a:extLst>
                </a:gridCol>
                <a:gridCol w="853472">
                  <a:extLst>
                    <a:ext uri="{9D8B030D-6E8A-4147-A177-3AD203B41FA5}">
                      <a16:colId xmlns:a16="http://schemas.microsoft.com/office/drawing/2014/main" val="765215974"/>
                    </a:ext>
                  </a:extLst>
                </a:gridCol>
                <a:gridCol w="853472">
                  <a:extLst>
                    <a:ext uri="{9D8B030D-6E8A-4147-A177-3AD203B41FA5}">
                      <a16:colId xmlns:a16="http://schemas.microsoft.com/office/drawing/2014/main" val="2187283097"/>
                    </a:ext>
                  </a:extLst>
                </a:gridCol>
                <a:gridCol w="853472">
                  <a:extLst>
                    <a:ext uri="{9D8B030D-6E8A-4147-A177-3AD203B41FA5}">
                      <a16:colId xmlns:a16="http://schemas.microsoft.com/office/drawing/2014/main" val="389654699"/>
                    </a:ext>
                  </a:extLst>
                </a:gridCol>
                <a:gridCol w="853472">
                  <a:extLst>
                    <a:ext uri="{9D8B030D-6E8A-4147-A177-3AD203B41FA5}">
                      <a16:colId xmlns:a16="http://schemas.microsoft.com/office/drawing/2014/main" val="3881297690"/>
                    </a:ext>
                  </a:extLst>
                </a:gridCol>
                <a:gridCol w="853472">
                  <a:extLst>
                    <a:ext uri="{9D8B030D-6E8A-4147-A177-3AD203B41FA5}">
                      <a16:colId xmlns:a16="http://schemas.microsoft.com/office/drawing/2014/main" val="2197756352"/>
                    </a:ext>
                  </a:extLst>
                </a:gridCol>
              </a:tblGrid>
              <a:tr h="990600">
                <a:tc>
                  <a:txBody>
                    <a:bodyPr/>
                    <a:lstStyle/>
                    <a:p>
                      <a:pPr algn="ctr" fontAlgn="ctr"/>
                      <a:r>
                        <a:rPr lang="ja-JP" altLang="en-US" sz="1400" u="none" strike="noStrike">
                          <a:effectLst/>
                        </a:rPr>
                        <a:t>　</a:t>
                      </a:r>
                      <a:endParaRPr lang="ja-JP" altLang="en-US"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6678" marR="6678" marT="6678" marB="0" anchor="ctr"/>
                </a:tc>
                <a:tc>
                  <a:txBody>
                    <a:bodyPr/>
                    <a:lstStyle/>
                    <a:p>
                      <a:pPr algn="ctr" fontAlgn="ctr"/>
                      <a:r>
                        <a:rPr lang="en-US" altLang="ja-JP" sz="1400" u="none" strike="noStrike">
                          <a:effectLst/>
                        </a:rPr>
                        <a:t>4</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6678" marR="6678" marT="6678" marB="0" anchor="ctr"/>
                </a:tc>
                <a:tc>
                  <a:txBody>
                    <a:bodyPr/>
                    <a:lstStyle/>
                    <a:p>
                      <a:pPr algn="ctr" fontAlgn="ctr"/>
                      <a:r>
                        <a:rPr lang="en-US" altLang="ja-JP" sz="1400" u="none" strike="noStrike">
                          <a:effectLst/>
                        </a:rPr>
                        <a:t>5</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6678" marR="6678" marT="6678" marB="0" anchor="ctr"/>
                </a:tc>
                <a:tc>
                  <a:txBody>
                    <a:bodyPr/>
                    <a:lstStyle/>
                    <a:p>
                      <a:pPr algn="ctr" fontAlgn="ctr"/>
                      <a:r>
                        <a:rPr lang="en-US" altLang="ja-JP" sz="1400" u="none" strike="noStrike">
                          <a:effectLst/>
                        </a:rPr>
                        <a:t>6</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6678" marR="6678" marT="6678" marB="0" anchor="ctr"/>
                </a:tc>
                <a:tc>
                  <a:txBody>
                    <a:bodyPr/>
                    <a:lstStyle/>
                    <a:p>
                      <a:pPr algn="ctr" fontAlgn="ctr"/>
                      <a:r>
                        <a:rPr lang="en-US" altLang="ja-JP" sz="1400" u="none" strike="noStrike">
                          <a:effectLst/>
                        </a:rPr>
                        <a:t>7</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6678" marR="6678" marT="6678" marB="0" anchor="ctr"/>
                </a:tc>
                <a:tc>
                  <a:txBody>
                    <a:bodyPr/>
                    <a:lstStyle/>
                    <a:p>
                      <a:pPr algn="ctr" fontAlgn="ctr"/>
                      <a:r>
                        <a:rPr lang="en-US" altLang="ja-JP" sz="1400" u="none" strike="noStrike">
                          <a:effectLst/>
                        </a:rPr>
                        <a:t>8</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6678" marR="6678" marT="6678" marB="0" anchor="ctr"/>
                </a:tc>
                <a:tc>
                  <a:txBody>
                    <a:bodyPr/>
                    <a:lstStyle/>
                    <a:p>
                      <a:pPr algn="ctr" fontAlgn="ctr"/>
                      <a:r>
                        <a:rPr lang="en-US" altLang="ja-JP" sz="1400" u="none" strike="noStrike">
                          <a:effectLst/>
                        </a:rPr>
                        <a:t>9</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6678" marR="6678" marT="6678" marB="0" anchor="ctr"/>
                </a:tc>
                <a:tc>
                  <a:txBody>
                    <a:bodyPr/>
                    <a:lstStyle/>
                    <a:p>
                      <a:pPr algn="ctr" fontAlgn="ctr"/>
                      <a:r>
                        <a:rPr lang="en-US" altLang="ja-JP" sz="1400" u="none" strike="noStrike">
                          <a:effectLst/>
                        </a:rPr>
                        <a:t>10</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6678" marR="6678" marT="6678" marB="0" anchor="ctr"/>
                </a:tc>
                <a:tc>
                  <a:txBody>
                    <a:bodyPr/>
                    <a:lstStyle/>
                    <a:p>
                      <a:pPr algn="ctr" fontAlgn="ctr"/>
                      <a:r>
                        <a:rPr lang="en-US" altLang="ja-JP" sz="1400" u="none" strike="noStrike">
                          <a:effectLst/>
                        </a:rPr>
                        <a:t>11</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6678" marR="6678" marT="6678" marB="0" anchor="ctr"/>
                </a:tc>
                <a:tc>
                  <a:txBody>
                    <a:bodyPr/>
                    <a:lstStyle/>
                    <a:p>
                      <a:pPr algn="ctr" fontAlgn="ctr"/>
                      <a:r>
                        <a:rPr lang="en-US" altLang="ja-JP" sz="1400" u="none" strike="noStrike" dirty="0">
                          <a:effectLst/>
                        </a:rPr>
                        <a:t>12</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6678" marR="6678" marT="6678" marB="0" anchor="ctr"/>
                </a:tc>
                <a:tc>
                  <a:txBody>
                    <a:bodyPr/>
                    <a:lstStyle/>
                    <a:p>
                      <a:pPr algn="ctr" fontAlgn="ctr"/>
                      <a:r>
                        <a:rPr lang="en-US" altLang="ja-JP" sz="1400" u="none" strike="noStrike">
                          <a:effectLst/>
                        </a:rPr>
                        <a:t>1</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6678" marR="6678" marT="6678" marB="0" anchor="ctr"/>
                </a:tc>
                <a:tc>
                  <a:txBody>
                    <a:bodyPr/>
                    <a:lstStyle/>
                    <a:p>
                      <a:pPr algn="ctr" fontAlgn="ctr"/>
                      <a:r>
                        <a:rPr lang="en-US" altLang="ja-JP" sz="1400" u="none" strike="noStrike">
                          <a:effectLst/>
                        </a:rPr>
                        <a:t>2</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6678" marR="6678" marT="6678" marB="0" anchor="ctr"/>
                </a:tc>
                <a:tc>
                  <a:txBody>
                    <a:bodyPr/>
                    <a:lstStyle/>
                    <a:p>
                      <a:pPr algn="ctr" fontAlgn="ctr"/>
                      <a:r>
                        <a:rPr lang="en-US" altLang="ja-JP" sz="1400" u="none" strike="noStrike" dirty="0">
                          <a:effectLst/>
                        </a:rPr>
                        <a:t>3</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6678" marR="6678" marT="6678" marB="0" anchor="ctr"/>
                </a:tc>
                <a:extLst>
                  <a:ext uri="{0D108BD9-81ED-4DB2-BD59-A6C34878D82A}">
                    <a16:rowId xmlns:a16="http://schemas.microsoft.com/office/drawing/2014/main" val="80650365"/>
                  </a:ext>
                </a:extLst>
              </a:tr>
            </a:tbl>
          </a:graphicData>
        </a:graphic>
      </p:graphicFrame>
      <p:graphicFrame>
        <p:nvGraphicFramePr>
          <p:cNvPr id="5" name="表 4">
            <a:extLst>
              <a:ext uri="{FF2B5EF4-FFF2-40B4-BE49-F238E27FC236}">
                <a16:creationId xmlns:a16="http://schemas.microsoft.com/office/drawing/2014/main" id="{05E1A5BC-67B0-ED73-6ED5-BC0E580CE3D0}"/>
              </a:ext>
            </a:extLst>
          </p:cNvPr>
          <p:cNvGraphicFramePr>
            <a:graphicFrameLocks noGrp="1"/>
          </p:cNvGraphicFramePr>
          <p:nvPr/>
        </p:nvGraphicFramePr>
        <p:xfrm>
          <a:off x="533400" y="2514598"/>
          <a:ext cx="10725147" cy="2038353"/>
        </p:xfrm>
        <a:graphic>
          <a:graphicData uri="http://schemas.openxmlformats.org/drawingml/2006/table">
            <a:tbl>
              <a:tblPr>
                <a:tableStyleId>{5C22544A-7EE6-4342-B048-85BDC9FD1C3A}</a:tableStyleId>
              </a:tblPr>
              <a:tblGrid>
                <a:gridCol w="483483">
                  <a:extLst>
                    <a:ext uri="{9D8B030D-6E8A-4147-A177-3AD203B41FA5}">
                      <a16:colId xmlns:a16="http://schemas.microsoft.com/office/drawing/2014/main" val="1289541879"/>
                    </a:ext>
                  </a:extLst>
                </a:gridCol>
                <a:gridCol w="853472">
                  <a:extLst>
                    <a:ext uri="{9D8B030D-6E8A-4147-A177-3AD203B41FA5}">
                      <a16:colId xmlns:a16="http://schemas.microsoft.com/office/drawing/2014/main" val="173513271"/>
                    </a:ext>
                  </a:extLst>
                </a:gridCol>
                <a:gridCol w="853472">
                  <a:extLst>
                    <a:ext uri="{9D8B030D-6E8A-4147-A177-3AD203B41FA5}">
                      <a16:colId xmlns:a16="http://schemas.microsoft.com/office/drawing/2014/main" val="1808213243"/>
                    </a:ext>
                  </a:extLst>
                </a:gridCol>
                <a:gridCol w="853472">
                  <a:extLst>
                    <a:ext uri="{9D8B030D-6E8A-4147-A177-3AD203B41FA5}">
                      <a16:colId xmlns:a16="http://schemas.microsoft.com/office/drawing/2014/main" val="1423257810"/>
                    </a:ext>
                  </a:extLst>
                </a:gridCol>
                <a:gridCol w="853472">
                  <a:extLst>
                    <a:ext uri="{9D8B030D-6E8A-4147-A177-3AD203B41FA5}">
                      <a16:colId xmlns:a16="http://schemas.microsoft.com/office/drawing/2014/main" val="2981438204"/>
                    </a:ext>
                  </a:extLst>
                </a:gridCol>
                <a:gridCol w="853472">
                  <a:extLst>
                    <a:ext uri="{9D8B030D-6E8A-4147-A177-3AD203B41FA5}">
                      <a16:colId xmlns:a16="http://schemas.microsoft.com/office/drawing/2014/main" val="2297207639"/>
                    </a:ext>
                  </a:extLst>
                </a:gridCol>
                <a:gridCol w="853472">
                  <a:extLst>
                    <a:ext uri="{9D8B030D-6E8A-4147-A177-3AD203B41FA5}">
                      <a16:colId xmlns:a16="http://schemas.microsoft.com/office/drawing/2014/main" val="3773181379"/>
                    </a:ext>
                  </a:extLst>
                </a:gridCol>
                <a:gridCol w="853472">
                  <a:extLst>
                    <a:ext uri="{9D8B030D-6E8A-4147-A177-3AD203B41FA5}">
                      <a16:colId xmlns:a16="http://schemas.microsoft.com/office/drawing/2014/main" val="760281072"/>
                    </a:ext>
                  </a:extLst>
                </a:gridCol>
                <a:gridCol w="853472">
                  <a:extLst>
                    <a:ext uri="{9D8B030D-6E8A-4147-A177-3AD203B41FA5}">
                      <a16:colId xmlns:a16="http://schemas.microsoft.com/office/drawing/2014/main" val="256827996"/>
                    </a:ext>
                  </a:extLst>
                </a:gridCol>
                <a:gridCol w="853472">
                  <a:extLst>
                    <a:ext uri="{9D8B030D-6E8A-4147-A177-3AD203B41FA5}">
                      <a16:colId xmlns:a16="http://schemas.microsoft.com/office/drawing/2014/main" val="1745109057"/>
                    </a:ext>
                  </a:extLst>
                </a:gridCol>
                <a:gridCol w="853472">
                  <a:extLst>
                    <a:ext uri="{9D8B030D-6E8A-4147-A177-3AD203B41FA5}">
                      <a16:colId xmlns:a16="http://schemas.microsoft.com/office/drawing/2014/main" val="3821122684"/>
                    </a:ext>
                  </a:extLst>
                </a:gridCol>
                <a:gridCol w="853472">
                  <a:extLst>
                    <a:ext uri="{9D8B030D-6E8A-4147-A177-3AD203B41FA5}">
                      <a16:colId xmlns:a16="http://schemas.microsoft.com/office/drawing/2014/main" val="2121369388"/>
                    </a:ext>
                  </a:extLst>
                </a:gridCol>
                <a:gridCol w="853472">
                  <a:extLst>
                    <a:ext uri="{9D8B030D-6E8A-4147-A177-3AD203B41FA5}">
                      <a16:colId xmlns:a16="http://schemas.microsoft.com/office/drawing/2014/main" val="2874625162"/>
                    </a:ext>
                  </a:extLst>
                </a:gridCol>
              </a:tblGrid>
              <a:tr h="1085852">
                <a:tc>
                  <a:txBody>
                    <a:bodyPr/>
                    <a:lstStyle/>
                    <a:p>
                      <a:pPr algn="l" fontAlgn="ctr"/>
                      <a:r>
                        <a:rPr lang="ja-JP" altLang="en-US" sz="1600" u="none" strike="noStrike">
                          <a:effectLst/>
                        </a:rPr>
                        <a:t>養蜂</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分峰</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4911068"/>
                  </a:ext>
                </a:extLst>
              </a:tr>
              <a:tr h="952501">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草刈り</a:t>
                      </a:r>
                      <a:endParaRPr lang="ja-JP" alt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endParaRPr lang="en-US" altLang="ja-JP" sz="1600" u="none" strike="noStrike" dirty="0">
                        <a:effectLst/>
                      </a:endParaRPr>
                    </a:p>
                    <a:p>
                      <a:pPr algn="l" fontAlgn="ctr"/>
                      <a:r>
                        <a:rPr lang="ja-JP" altLang="en-US" sz="1600" u="none" strike="noStrike">
                          <a:effectLst/>
                        </a:rPr>
                        <a:t>スズメ蜂対策</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巣箱整備</a:t>
                      </a:r>
                      <a:endParaRPr lang="ja-JP" alt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u="none" strike="noStrike">
                          <a:effectLst/>
                        </a:rPr>
                        <a:t>　</a:t>
                      </a:r>
                      <a:endParaRPr lang="ja-JP" altLang="en-US" sz="1600" b="1"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l" fontAlgn="ctr"/>
                      <a:r>
                        <a:rPr lang="ja-JP" altLang="en-US" sz="1600" b="1" i="0" u="none" strike="noStrike">
                          <a:solidFill>
                            <a:srgbClr val="000000"/>
                          </a:solidFill>
                          <a:effectLst/>
                          <a:latin typeface="游ゴシック" panose="020B0400000000000000" pitchFamily="34" charset="-128"/>
                          <a:ea typeface="游ゴシック" panose="020B0400000000000000" pitchFamily="34" charset="-128"/>
                        </a:rPr>
                        <a:t>採蜜</a:t>
                      </a:r>
                    </a:p>
                  </a:txBody>
                  <a:tcPr marL="0" marR="0" marT="0" marB="0" anchor="ctr"/>
                </a:tc>
                <a:extLst>
                  <a:ext uri="{0D108BD9-81ED-4DB2-BD59-A6C34878D82A}">
                    <a16:rowId xmlns:a16="http://schemas.microsoft.com/office/drawing/2014/main" val="3503183811"/>
                  </a:ext>
                </a:extLst>
              </a:tr>
            </a:tbl>
          </a:graphicData>
        </a:graphic>
      </p:graphicFrame>
      <p:sp>
        <p:nvSpPr>
          <p:cNvPr id="6" name="右矢印 5">
            <a:extLst>
              <a:ext uri="{FF2B5EF4-FFF2-40B4-BE49-F238E27FC236}">
                <a16:creationId xmlns:a16="http://schemas.microsoft.com/office/drawing/2014/main" id="{00000000-0008-0000-0300-00000C000000}"/>
              </a:ext>
            </a:extLst>
          </p:cNvPr>
          <p:cNvSpPr/>
          <p:nvPr/>
        </p:nvSpPr>
        <p:spPr>
          <a:xfrm>
            <a:off x="3321050" y="3533774"/>
            <a:ext cx="3308350" cy="3532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 name="右矢印 6">
            <a:extLst>
              <a:ext uri="{FF2B5EF4-FFF2-40B4-BE49-F238E27FC236}">
                <a16:creationId xmlns:a16="http://schemas.microsoft.com/office/drawing/2014/main" id="{00000000-0008-0000-0300-00000D000000}"/>
              </a:ext>
            </a:extLst>
          </p:cNvPr>
          <p:cNvSpPr/>
          <p:nvPr/>
        </p:nvSpPr>
        <p:spPr>
          <a:xfrm>
            <a:off x="7886700" y="3533774"/>
            <a:ext cx="2717800" cy="3532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 name="テキスト ボックス 1">
            <a:extLst>
              <a:ext uri="{FF2B5EF4-FFF2-40B4-BE49-F238E27FC236}">
                <a16:creationId xmlns:a16="http://schemas.microsoft.com/office/drawing/2014/main" id="{C2A5684B-0B27-165A-5EBB-EC312B8D45DC}"/>
              </a:ext>
            </a:extLst>
          </p:cNvPr>
          <p:cNvSpPr txBox="1"/>
          <p:nvPr/>
        </p:nvSpPr>
        <p:spPr>
          <a:xfrm>
            <a:off x="11294691" y="282011"/>
            <a:ext cx="897309" cy="369332"/>
          </a:xfrm>
          <a:prstGeom prst="rect">
            <a:avLst/>
          </a:prstGeom>
          <a:noFill/>
        </p:spPr>
        <p:txBody>
          <a:bodyPr wrap="square" rtlCol="0">
            <a:spAutoFit/>
          </a:bodyPr>
          <a:lstStyle/>
          <a:p>
            <a:r>
              <a:rPr kumimoji="1" lang="en-US" altLang="ja-JP" dirty="0"/>
              <a:t>2</a:t>
            </a:r>
            <a:r>
              <a:rPr kumimoji="1" lang="ja-JP" altLang="en-US" dirty="0"/>
              <a:t>－</a:t>
            </a:r>
            <a:r>
              <a:rPr kumimoji="1" lang="en-US" altLang="ja-JP" dirty="0"/>
              <a:t>3</a:t>
            </a:r>
            <a:endParaRPr kumimoji="1" lang="ja-JP" altLang="en-US" dirty="0"/>
          </a:p>
        </p:txBody>
      </p:sp>
    </p:spTree>
    <p:extLst>
      <p:ext uri="{BB962C8B-B14F-4D97-AF65-F5344CB8AC3E}">
        <p14:creationId xmlns:p14="http://schemas.microsoft.com/office/powerpoint/2010/main" val="3752125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D4FF602-1C6E-2643-69DE-EDA89753C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828" y="3152667"/>
            <a:ext cx="4225122" cy="31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CB92069D-085B-9970-7177-5C8C99ED2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306" y="522077"/>
            <a:ext cx="30359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a:extLst>
              <a:ext uri="{FF2B5EF4-FFF2-40B4-BE49-F238E27FC236}">
                <a16:creationId xmlns:a16="http://schemas.microsoft.com/office/drawing/2014/main" id="{12A27F56-ECC0-330C-E2C7-CD1166F53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313" y="522077"/>
            <a:ext cx="3057030" cy="235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a:extLst>
              <a:ext uri="{FF2B5EF4-FFF2-40B4-BE49-F238E27FC236}">
                <a16:creationId xmlns:a16="http://schemas.microsoft.com/office/drawing/2014/main" id="{4DE13132-EA4E-243D-A6AF-AF2C43A33CA7}"/>
              </a:ext>
            </a:extLst>
          </p:cNvPr>
          <p:cNvSpPr txBox="1"/>
          <p:nvPr/>
        </p:nvSpPr>
        <p:spPr>
          <a:xfrm>
            <a:off x="361950" y="857250"/>
            <a:ext cx="2057400" cy="646331"/>
          </a:xfrm>
          <a:prstGeom prst="rect">
            <a:avLst/>
          </a:prstGeom>
          <a:noFill/>
        </p:spPr>
        <p:txBody>
          <a:bodyPr wrap="square" rtlCol="0">
            <a:spAutoFit/>
          </a:bodyPr>
          <a:lstStyle/>
          <a:p>
            <a:r>
              <a:rPr kumimoji="1" lang="en-US" altLang="ja-JP" dirty="0"/>
              <a:t>6/15</a:t>
            </a:r>
          </a:p>
          <a:p>
            <a:r>
              <a:rPr kumimoji="1" lang="ja-JP" altLang="en-US"/>
              <a:t>分峰前の活動？</a:t>
            </a:r>
          </a:p>
        </p:txBody>
      </p:sp>
      <p:sp>
        <p:nvSpPr>
          <p:cNvPr id="13" name="テキスト ボックス 12">
            <a:extLst>
              <a:ext uri="{FF2B5EF4-FFF2-40B4-BE49-F238E27FC236}">
                <a16:creationId xmlns:a16="http://schemas.microsoft.com/office/drawing/2014/main" id="{0FD2BA1D-31ED-44E9-FDEB-16A303D4D5FA}"/>
              </a:ext>
            </a:extLst>
          </p:cNvPr>
          <p:cNvSpPr txBox="1"/>
          <p:nvPr/>
        </p:nvSpPr>
        <p:spPr>
          <a:xfrm>
            <a:off x="361950" y="3979252"/>
            <a:ext cx="2954655" cy="646331"/>
          </a:xfrm>
          <a:prstGeom prst="rect">
            <a:avLst/>
          </a:prstGeom>
          <a:noFill/>
        </p:spPr>
        <p:txBody>
          <a:bodyPr wrap="none" rtlCol="0">
            <a:spAutoFit/>
          </a:bodyPr>
          <a:lstStyle/>
          <a:p>
            <a:r>
              <a:rPr kumimoji="1" lang="ja-JP" altLang="en-US"/>
              <a:t>日本ミツバチを狙った</a:t>
            </a:r>
            <a:endParaRPr kumimoji="1" lang="en-US" altLang="ja-JP" dirty="0"/>
          </a:p>
          <a:p>
            <a:r>
              <a:rPr lang="ja-JP" altLang="en-US"/>
              <a:t>スズメバチ約５０匹の駆除</a:t>
            </a:r>
            <a:endParaRPr kumimoji="1" lang="ja-JP" altLang="en-US"/>
          </a:p>
        </p:txBody>
      </p:sp>
      <p:sp>
        <p:nvSpPr>
          <p:cNvPr id="2" name="テキスト ボックス 1">
            <a:extLst>
              <a:ext uri="{FF2B5EF4-FFF2-40B4-BE49-F238E27FC236}">
                <a16:creationId xmlns:a16="http://schemas.microsoft.com/office/drawing/2014/main" id="{3C830D94-6355-6B3A-842E-DE9EBEE1D68A}"/>
              </a:ext>
            </a:extLst>
          </p:cNvPr>
          <p:cNvSpPr txBox="1"/>
          <p:nvPr/>
        </p:nvSpPr>
        <p:spPr>
          <a:xfrm>
            <a:off x="11294691" y="282011"/>
            <a:ext cx="897309" cy="369332"/>
          </a:xfrm>
          <a:prstGeom prst="rect">
            <a:avLst/>
          </a:prstGeom>
          <a:noFill/>
        </p:spPr>
        <p:txBody>
          <a:bodyPr wrap="square" rtlCol="0">
            <a:spAutoFit/>
          </a:bodyPr>
          <a:lstStyle/>
          <a:p>
            <a:r>
              <a:rPr kumimoji="1" lang="en-US" altLang="ja-JP" dirty="0"/>
              <a:t>2</a:t>
            </a:r>
            <a:r>
              <a:rPr kumimoji="1" lang="ja-JP" altLang="en-US" dirty="0"/>
              <a:t>－</a:t>
            </a:r>
            <a:r>
              <a:rPr kumimoji="1" lang="en-US" altLang="ja-JP" dirty="0"/>
              <a:t>4</a:t>
            </a:r>
            <a:endParaRPr kumimoji="1" lang="ja-JP" altLang="en-US" dirty="0"/>
          </a:p>
        </p:txBody>
      </p:sp>
    </p:spTree>
    <p:extLst>
      <p:ext uri="{BB962C8B-B14F-4D97-AF65-F5344CB8AC3E}">
        <p14:creationId xmlns:p14="http://schemas.microsoft.com/office/powerpoint/2010/main" val="1715404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3141A0-A9B5-0568-1827-D7988027DF77}"/>
              </a:ext>
            </a:extLst>
          </p:cNvPr>
          <p:cNvSpPr>
            <a:spLocks noGrp="1"/>
          </p:cNvSpPr>
          <p:nvPr>
            <p:ph type="ctrTitle"/>
          </p:nvPr>
        </p:nvSpPr>
        <p:spPr>
          <a:xfrm>
            <a:off x="1524000" y="699912"/>
            <a:ext cx="9056914" cy="1259517"/>
          </a:xfrm>
        </p:spPr>
        <p:txBody>
          <a:bodyPr>
            <a:normAutofit/>
          </a:bodyPr>
          <a:lstStyle/>
          <a:p>
            <a:r>
              <a:rPr kumimoji="1" lang="ja-JP" altLang="en-US"/>
              <a:t>景観　花班</a:t>
            </a:r>
          </a:p>
        </p:txBody>
      </p:sp>
      <p:sp>
        <p:nvSpPr>
          <p:cNvPr id="3" name="字幕 2">
            <a:extLst>
              <a:ext uri="{FF2B5EF4-FFF2-40B4-BE49-F238E27FC236}">
                <a16:creationId xmlns:a16="http://schemas.microsoft.com/office/drawing/2014/main" id="{A99130D3-1075-069C-8581-B3AB681FEF3F}"/>
              </a:ext>
            </a:extLst>
          </p:cNvPr>
          <p:cNvSpPr>
            <a:spLocks noGrp="1"/>
          </p:cNvSpPr>
          <p:nvPr>
            <p:ph type="subTitle" idx="1"/>
          </p:nvPr>
        </p:nvSpPr>
        <p:spPr>
          <a:xfrm>
            <a:off x="786810" y="2530549"/>
            <a:ext cx="10558524" cy="3840618"/>
          </a:xfrm>
        </p:spPr>
        <p:txBody>
          <a:bodyPr/>
          <a:lstStyle/>
          <a:p>
            <a:r>
              <a:rPr lang="ja-JP" altLang="en-US" sz="2800"/>
              <a:t>自転車道をサイクリング、散歩される方や、里山で活動する皆さんに四季折々の樹木や草花を楽しんでもらえるよう守り育てることです。</a:t>
            </a:r>
            <a:endParaRPr lang="en-US" altLang="ja-JP" sz="2800" dirty="0"/>
          </a:p>
          <a:p>
            <a:r>
              <a:rPr lang="ja-JP" altLang="en-US" sz="2800"/>
              <a:t>永遠のテーマ</a:t>
            </a:r>
            <a:endParaRPr lang="en-US" altLang="ja-JP" sz="2800" dirty="0"/>
          </a:p>
          <a:p>
            <a:endParaRPr lang="en-US" altLang="ja-JP" sz="2800" dirty="0"/>
          </a:p>
          <a:p>
            <a:endParaRPr lang="en-US" altLang="ja-JP" dirty="0"/>
          </a:p>
          <a:p>
            <a:endParaRPr kumimoji="1" lang="en-US" altLang="ja-JP" dirty="0"/>
          </a:p>
          <a:p>
            <a:endParaRPr lang="en-US" altLang="ja-JP" dirty="0"/>
          </a:p>
          <a:p>
            <a:endParaRPr kumimoji="1" lang="en-US" altLang="ja-JP" dirty="0"/>
          </a:p>
          <a:p>
            <a:endParaRPr kumimoji="1" lang="ja-JP" altLang="en-US"/>
          </a:p>
        </p:txBody>
      </p:sp>
      <p:sp>
        <p:nvSpPr>
          <p:cNvPr id="6" name="テキスト ボックス 5">
            <a:extLst>
              <a:ext uri="{FF2B5EF4-FFF2-40B4-BE49-F238E27FC236}">
                <a16:creationId xmlns:a16="http://schemas.microsoft.com/office/drawing/2014/main" id="{E82759F7-F7F8-086A-CA4E-3EB671FFB90C}"/>
              </a:ext>
            </a:extLst>
          </p:cNvPr>
          <p:cNvSpPr txBox="1"/>
          <p:nvPr/>
        </p:nvSpPr>
        <p:spPr>
          <a:xfrm>
            <a:off x="11165983" y="618186"/>
            <a:ext cx="877163" cy="369332"/>
          </a:xfrm>
          <a:prstGeom prst="rect">
            <a:avLst/>
          </a:prstGeom>
          <a:noFill/>
        </p:spPr>
        <p:txBody>
          <a:bodyPr wrap="none" rtlCol="0">
            <a:spAutoFit/>
          </a:bodyPr>
          <a:lstStyle/>
          <a:p>
            <a:r>
              <a:rPr kumimoji="1" lang="ja-JP" altLang="en-US"/>
              <a:t>３−１</a:t>
            </a:r>
          </a:p>
        </p:txBody>
      </p:sp>
    </p:spTree>
    <p:extLst>
      <p:ext uri="{BB962C8B-B14F-4D97-AF65-F5344CB8AC3E}">
        <p14:creationId xmlns:p14="http://schemas.microsoft.com/office/powerpoint/2010/main" val="2122368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613377-457A-C5FA-63C3-6B5593CF6821}"/>
              </a:ext>
            </a:extLst>
          </p:cNvPr>
          <p:cNvSpPr>
            <a:spLocks noGrp="1"/>
          </p:cNvSpPr>
          <p:nvPr>
            <p:ph type="title"/>
          </p:nvPr>
        </p:nvSpPr>
        <p:spPr>
          <a:xfrm>
            <a:off x="839789" y="457200"/>
            <a:ext cx="1728324" cy="1600200"/>
          </a:xfrm>
        </p:spPr>
        <p:txBody>
          <a:bodyPr>
            <a:normAutofit fontScale="90000"/>
          </a:bodyPr>
          <a:lstStyle/>
          <a:p>
            <a:r>
              <a:rPr lang="ja-JP" altLang="en-US"/>
              <a:t>　</a:t>
            </a:r>
            <a:br>
              <a:rPr lang="en-US" altLang="ja-JP" dirty="0"/>
            </a:br>
            <a:br>
              <a:rPr lang="en-US" altLang="ja-JP" dirty="0"/>
            </a:br>
            <a:r>
              <a:rPr kumimoji="1" lang="ja-JP" altLang="en-US"/>
              <a:t>活動内容</a:t>
            </a:r>
            <a:br>
              <a:rPr kumimoji="1" lang="en-US" altLang="ja-JP" dirty="0"/>
            </a:br>
            <a:br>
              <a:rPr kumimoji="1" lang="en-US" altLang="ja-JP" dirty="0"/>
            </a:br>
            <a:endParaRPr kumimoji="1" lang="ja-JP" altLang="en-US"/>
          </a:p>
        </p:txBody>
      </p:sp>
      <p:sp>
        <p:nvSpPr>
          <p:cNvPr id="4" name="テキスト プレースホルダー 3">
            <a:extLst>
              <a:ext uri="{FF2B5EF4-FFF2-40B4-BE49-F238E27FC236}">
                <a16:creationId xmlns:a16="http://schemas.microsoft.com/office/drawing/2014/main" id="{33AFF39E-009B-D72E-C4D9-89FC695377EF}"/>
              </a:ext>
            </a:extLst>
          </p:cNvPr>
          <p:cNvSpPr>
            <a:spLocks noGrp="1"/>
          </p:cNvSpPr>
          <p:nvPr>
            <p:ph type="body" sz="half" idx="2"/>
          </p:nvPr>
        </p:nvSpPr>
        <p:spPr>
          <a:xfrm>
            <a:off x="331907" y="1207911"/>
            <a:ext cx="2268534" cy="4661077"/>
          </a:xfrm>
        </p:spPr>
        <p:txBody>
          <a:bodyPr/>
          <a:lstStyle/>
          <a:p>
            <a:pPr marL="285750" indent="-285750">
              <a:buFont typeface="Wingdings" pitchFamily="2" charset="2"/>
              <a:buChar char="u"/>
            </a:pPr>
            <a:r>
              <a:rPr kumimoji="1" lang="ja-JP" altLang="en-US"/>
              <a:t>活動内容</a:t>
            </a:r>
            <a:endParaRPr kumimoji="1" lang="en-US" altLang="ja-JP" dirty="0"/>
          </a:p>
          <a:p>
            <a:endParaRPr lang="en-US" altLang="ja-JP" b="1" dirty="0"/>
          </a:p>
          <a:p>
            <a:r>
              <a:rPr lang="ja-JP" altLang="en-US">
                <a:solidFill>
                  <a:srgbClr val="FF0000"/>
                </a:solidFill>
              </a:rPr>
              <a:t>・草引き</a:t>
            </a:r>
            <a:endParaRPr lang="en-US" altLang="ja-JP" dirty="0">
              <a:solidFill>
                <a:srgbClr val="FF0000"/>
              </a:solidFill>
            </a:endParaRPr>
          </a:p>
          <a:p>
            <a:r>
              <a:rPr kumimoji="1" lang="ja-JP" altLang="en-US">
                <a:solidFill>
                  <a:srgbClr val="FF0000"/>
                </a:solidFill>
              </a:rPr>
              <a:t>・名札の取り付け</a:t>
            </a:r>
            <a:endParaRPr kumimoji="1" lang="en-US" altLang="ja-JP" dirty="0">
              <a:solidFill>
                <a:srgbClr val="FF0000"/>
              </a:solidFill>
            </a:endParaRPr>
          </a:p>
          <a:p>
            <a:r>
              <a:rPr lang="ja-JP" altLang="en-US">
                <a:solidFill>
                  <a:srgbClr val="FF0000"/>
                </a:solidFill>
              </a:rPr>
              <a:t>　（１２０種程）</a:t>
            </a:r>
            <a:endParaRPr kumimoji="1" lang="en-US" altLang="ja-JP" dirty="0">
              <a:solidFill>
                <a:srgbClr val="FF0000"/>
              </a:solidFill>
            </a:endParaRPr>
          </a:p>
          <a:p>
            <a:r>
              <a:rPr lang="ja-JP" altLang="en-US">
                <a:solidFill>
                  <a:srgbClr val="FF0000"/>
                </a:solidFill>
              </a:rPr>
              <a:t>・花畑への肥料やり</a:t>
            </a:r>
            <a:endParaRPr lang="en-US" altLang="ja-JP" dirty="0">
              <a:solidFill>
                <a:srgbClr val="FF0000"/>
              </a:solidFill>
            </a:endParaRPr>
          </a:p>
          <a:p>
            <a:r>
              <a:rPr kumimoji="1" lang="ja-JP" altLang="en-US"/>
              <a:t>・</a:t>
            </a:r>
            <a:r>
              <a:rPr kumimoji="1" lang="ja-JP" altLang="en-US">
                <a:solidFill>
                  <a:srgbClr val="FF0000"/>
                </a:solidFill>
              </a:rPr>
              <a:t>安全管理</a:t>
            </a:r>
            <a:endParaRPr kumimoji="1" lang="en-US" altLang="ja-JP" dirty="0">
              <a:solidFill>
                <a:srgbClr val="FF0000"/>
              </a:solidFill>
            </a:endParaRPr>
          </a:p>
          <a:p>
            <a:r>
              <a:rPr lang="ja-JP" altLang="en-US">
                <a:solidFill>
                  <a:srgbClr val="FF0000"/>
                </a:solidFill>
              </a:rPr>
              <a:t>（</a:t>
            </a:r>
            <a:r>
              <a:rPr kumimoji="1" lang="ja-JP" altLang="en-US">
                <a:solidFill>
                  <a:srgbClr val="FF0000"/>
                </a:solidFill>
              </a:rPr>
              <a:t>柵の撤廃棄権防止）</a:t>
            </a:r>
            <a:endParaRPr kumimoji="1" lang="en-US" altLang="ja-JP" dirty="0">
              <a:solidFill>
                <a:srgbClr val="FF0000"/>
              </a:solidFill>
            </a:endParaRPr>
          </a:p>
          <a:p>
            <a:r>
              <a:rPr lang="ja-JP" altLang="en-US"/>
              <a:t>・</a:t>
            </a:r>
            <a:r>
              <a:rPr lang="ja-JP" altLang="en-US">
                <a:solidFill>
                  <a:srgbClr val="FF0000"/>
                </a:solidFill>
              </a:rPr>
              <a:t>鹿被害対策　</a:t>
            </a:r>
            <a:endParaRPr lang="en-US" altLang="ja-JP" dirty="0">
              <a:solidFill>
                <a:srgbClr val="FF0000"/>
              </a:solidFill>
            </a:endParaRPr>
          </a:p>
          <a:p>
            <a:r>
              <a:rPr lang="ja-JP" altLang="en-US"/>
              <a:t>　　　　　　　　　　　　　　　　　</a:t>
            </a:r>
            <a:endParaRPr lang="en-US" altLang="ja-JP" dirty="0"/>
          </a:p>
          <a:p>
            <a:r>
              <a:rPr lang="ja-JP" altLang="en-US"/>
              <a:t>　</a:t>
            </a:r>
            <a:endParaRPr kumimoji="1" lang="en-US" altLang="ja-JP" dirty="0"/>
          </a:p>
        </p:txBody>
      </p:sp>
      <p:pic>
        <p:nvPicPr>
          <p:cNvPr id="5" name="図 4">
            <a:extLst>
              <a:ext uri="{FF2B5EF4-FFF2-40B4-BE49-F238E27FC236}">
                <a16:creationId xmlns:a16="http://schemas.microsoft.com/office/drawing/2014/main" id="{C26C62A3-8A61-1453-224B-E381D48013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7490" y="1141589"/>
            <a:ext cx="2006600" cy="1511300"/>
          </a:xfrm>
          <a:prstGeom prst="rect">
            <a:avLst/>
          </a:prstGeom>
          <a:noFill/>
          <a:ln>
            <a:noFill/>
          </a:ln>
        </p:spPr>
      </p:pic>
      <p:pic>
        <p:nvPicPr>
          <p:cNvPr id="6" name="図 5">
            <a:extLst>
              <a:ext uri="{FF2B5EF4-FFF2-40B4-BE49-F238E27FC236}">
                <a16:creationId xmlns:a16="http://schemas.microsoft.com/office/drawing/2014/main" id="{7F9DF7E1-2CC8-4A87-3E22-0AA5E02D70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3920" y="1141589"/>
            <a:ext cx="2044700" cy="1536700"/>
          </a:xfrm>
          <a:prstGeom prst="rect">
            <a:avLst/>
          </a:prstGeom>
          <a:noFill/>
          <a:ln>
            <a:noFill/>
          </a:ln>
        </p:spPr>
      </p:pic>
      <p:pic>
        <p:nvPicPr>
          <p:cNvPr id="7" name="図 6">
            <a:extLst>
              <a:ext uri="{FF2B5EF4-FFF2-40B4-BE49-F238E27FC236}">
                <a16:creationId xmlns:a16="http://schemas.microsoft.com/office/drawing/2014/main" id="{339ADD2C-FD93-DD8E-BCA9-C3398F03B2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29419" y="1206090"/>
            <a:ext cx="1981200" cy="1485900"/>
          </a:xfrm>
          <a:prstGeom prst="rect">
            <a:avLst/>
          </a:prstGeom>
          <a:noFill/>
          <a:ln>
            <a:noFill/>
          </a:ln>
        </p:spPr>
      </p:pic>
      <p:pic>
        <p:nvPicPr>
          <p:cNvPr id="8" name="図 7">
            <a:extLst>
              <a:ext uri="{FF2B5EF4-FFF2-40B4-BE49-F238E27FC236}">
                <a16:creationId xmlns:a16="http://schemas.microsoft.com/office/drawing/2014/main" id="{0EB8EC3B-438B-3817-275E-29627E14FB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18665" y="2976033"/>
            <a:ext cx="2006600" cy="1511300"/>
          </a:xfrm>
          <a:prstGeom prst="rect">
            <a:avLst/>
          </a:prstGeom>
          <a:noFill/>
          <a:ln>
            <a:noFill/>
          </a:ln>
        </p:spPr>
      </p:pic>
      <p:pic>
        <p:nvPicPr>
          <p:cNvPr id="9" name="図 8">
            <a:extLst>
              <a:ext uri="{FF2B5EF4-FFF2-40B4-BE49-F238E27FC236}">
                <a16:creationId xmlns:a16="http://schemas.microsoft.com/office/drawing/2014/main" id="{AA3969C2-7DC2-C96E-EEAD-D9E53CABB01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73162" y="4797778"/>
            <a:ext cx="1981200" cy="1473200"/>
          </a:xfrm>
          <a:prstGeom prst="rect">
            <a:avLst/>
          </a:prstGeom>
          <a:noFill/>
          <a:ln>
            <a:noFill/>
          </a:ln>
        </p:spPr>
      </p:pic>
      <p:pic>
        <p:nvPicPr>
          <p:cNvPr id="10" name="図 9">
            <a:extLst>
              <a:ext uri="{FF2B5EF4-FFF2-40B4-BE49-F238E27FC236}">
                <a16:creationId xmlns:a16="http://schemas.microsoft.com/office/drawing/2014/main" id="{7DA2F159-5C57-E706-184C-5D38590442A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85851" y="3001433"/>
            <a:ext cx="1930400" cy="1447800"/>
          </a:xfrm>
          <a:prstGeom prst="rect">
            <a:avLst/>
          </a:prstGeom>
          <a:noFill/>
          <a:ln>
            <a:noFill/>
          </a:ln>
        </p:spPr>
      </p:pic>
      <p:pic>
        <p:nvPicPr>
          <p:cNvPr id="11" name="図 10">
            <a:extLst>
              <a:ext uri="{FF2B5EF4-FFF2-40B4-BE49-F238E27FC236}">
                <a16:creationId xmlns:a16="http://schemas.microsoft.com/office/drawing/2014/main" id="{236CBFB6-8D6F-6377-3507-65AA82B6FDD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79761" y="1141589"/>
            <a:ext cx="2057400" cy="1524000"/>
          </a:xfrm>
          <a:prstGeom prst="rect">
            <a:avLst/>
          </a:prstGeom>
          <a:noFill/>
          <a:ln>
            <a:noFill/>
          </a:ln>
        </p:spPr>
      </p:pic>
      <p:pic>
        <p:nvPicPr>
          <p:cNvPr id="12" name="図 11">
            <a:extLst>
              <a:ext uri="{FF2B5EF4-FFF2-40B4-BE49-F238E27FC236}">
                <a16:creationId xmlns:a16="http://schemas.microsoft.com/office/drawing/2014/main" id="{6DD89624-BB65-4575-EB4F-315081DEA1E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95048" y="2959010"/>
            <a:ext cx="2057400" cy="1549400"/>
          </a:xfrm>
          <a:prstGeom prst="rect">
            <a:avLst/>
          </a:prstGeom>
          <a:noFill/>
          <a:ln>
            <a:noFill/>
          </a:ln>
        </p:spPr>
      </p:pic>
      <p:pic>
        <p:nvPicPr>
          <p:cNvPr id="13" name="図 12">
            <a:extLst>
              <a:ext uri="{FF2B5EF4-FFF2-40B4-BE49-F238E27FC236}">
                <a16:creationId xmlns:a16="http://schemas.microsoft.com/office/drawing/2014/main" id="{96235A07-61E7-0075-0DB8-B1BD669DD61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251057" y="4806087"/>
            <a:ext cx="1981200" cy="1485900"/>
          </a:xfrm>
          <a:prstGeom prst="rect">
            <a:avLst/>
          </a:prstGeom>
          <a:noFill/>
          <a:ln>
            <a:noFill/>
          </a:ln>
        </p:spPr>
      </p:pic>
      <p:pic>
        <p:nvPicPr>
          <p:cNvPr id="14" name="図 13">
            <a:extLst>
              <a:ext uri="{FF2B5EF4-FFF2-40B4-BE49-F238E27FC236}">
                <a16:creationId xmlns:a16="http://schemas.microsoft.com/office/drawing/2014/main" id="{A8565FDA-51EA-7B5D-6ED8-5786370611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7334" y="4797778"/>
            <a:ext cx="196743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63B260E8-C6E2-9A13-FF72-A20568447C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14090" y="4806086"/>
            <a:ext cx="2103085" cy="15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15">
            <a:extLst>
              <a:ext uri="{FF2B5EF4-FFF2-40B4-BE49-F238E27FC236}">
                <a16:creationId xmlns:a16="http://schemas.microsoft.com/office/drawing/2014/main" id="{8087FBE9-E183-8483-3E25-2380682DF7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52883" y="3001272"/>
            <a:ext cx="1979374" cy="150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a:extLst>
              <a:ext uri="{FF2B5EF4-FFF2-40B4-BE49-F238E27FC236}">
                <a16:creationId xmlns:a16="http://schemas.microsoft.com/office/drawing/2014/main" id="{1FBFC405-51E8-9F22-DF8B-7A93743C856F}"/>
              </a:ext>
            </a:extLst>
          </p:cNvPr>
          <p:cNvSpPr txBox="1"/>
          <p:nvPr/>
        </p:nvSpPr>
        <p:spPr>
          <a:xfrm>
            <a:off x="10985679" y="592428"/>
            <a:ext cx="877163" cy="369332"/>
          </a:xfrm>
          <a:prstGeom prst="rect">
            <a:avLst/>
          </a:prstGeom>
          <a:noFill/>
        </p:spPr>
        <p:txBody>
          <a:bodyPr wrap="none" rtlCol="0">
            <a:spAutoFit/>
          </a:bodyPr>
          <a:lstStyle/>
          <a:p>
            <a:r>
              <a:rPr kumimoji="1" lang="ja-JP" altLang="en-US"/>
              <a:t>３−２</a:t>
            </a:r>
          </a:p>
        </p:txBody>
      </p:sp>
    </p:spTree>
    <p:extLst>
      <p:ext uri="{BB962C8B-B14F-4D97-AF65-F5344CB8AC3E}">
        <p14:creationId xmlns:p14="http://schemas.microsoft.com/office/powerpoint/2010/main" val="1876115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0359F4-40B9-DE2C-13C1-44FFD8A5EBEC}"/>
              </a:ext>
            </a:extLst>
          </p:cNvPr>
          <p:cNvSpPr>
            <a:spLocks noGrp="1"/>
          </p:cNvSpPr>
          <p:nvPr>
            <p:ph type="title"/>
          </p:nvPr>
        </p:nvSpPr>
        <p:spPr>
          <a:xfrm>
            <a:off x="839788" y="347730"/>
            <a:ext cx="3080632" cy="539088"/>
          </a:xfrm>
        </p:spPr>
        <p:txBody>
          <a:bodyPr>
            <a:normAutofit/>
          </a:bodyPr>
          <a:lstStyle/>
          <a:p>
            <a:r>
              <a:rPr kumimoji="1" lang="ja-JP" altLang="en-US"/>
              <a:t>現状の課題</a:t>
            </a:r>
          </a:p>
        </p:txBody>
      </p:sp>
      <p:sp>
        <p:nvSpPr>
          <p:cNvPr id="4" name="テキスト プレースホルダー 3">
            <a:extLst>
              <a:ext uri="{FF2B5EF4-FFF2-40B4-BE49-F238E27FC236}">
                <a16:creationId xmlns:a16="http://schemas.microsoft.com/office/drawing/2014/main" id="{175B0249-D647-D2E7-AA8B-D4810727B246}"/>
              </a:ext>
            </a:extLst>
          </p:cNvPr>
          <p:cNvSpPr>
            <a:spLocks noGrp="1"/>
          </p:cNvSpPr>
          <p:nvPr>
            <p:ph type="body" sz="half" idx="2"/>
          </p:nvPr>
        </p:nvSpPr>
        <p:spPr>
          <a:xfrm>
            <a:off x="839789" y="936977"/>
            <a:ext cx="2997638" cy="1863373"/>
          </a:xfrm>
        </p:spPr>
        <p:txBody>
          <a:bodyPr>
            <a:normAutofit fontScale="25000" lnSpcReduction="20000"/>
          </a:bodyPr>
          <a:lstStyle/>
          <a:p>
            <a:pPr marL="285750" indent="-285750">
              <a:buFont typeface="Wingdings" pitchFamily="2" charset="2"/>
              <a:buChar char="Ø"/>
            </a:pPr>
            <a:r>
              <a:rPr kumimoji="1" lang="ja-JP" altLang="en-US" sz="7200">
                <a:solidFill>
                  <a:srgbClr val="FF0000"/>
                </a:solidFill>
              </a:rPr>
              <a:t>活動メンバーの</a:t>
            </a:r>
            <a:r>
              <a:rPr lang="ja-JP" altLang="en-US" sz="7200">
                <a:solidFill>
                  <a:srgbClr val="FF0000"/>
                </a:solidFill>
              </a:rPr>
              <a:t>確保</a:t>
            </a:r>
            <a:r>
              <a:rPr kumimoji="1" lang="ja-JP" altLang="en-US" sz="7200">
                <a:solidFill>
                  <a:srgbClr val="FF0000"/>
                </a:solidFill>
              </a:rPr>
              <a:t>　</a:t>
            </a:r>
            <a:endParaRPr kumimoji="1" lang="en-US" altLang="ja-JP" sz="7200" dirty="0">
              <a:solidFill>
                <a:srgbClr val="FF0000"/>
              </a:solidFill>
            </a:endParaRPr>
          </a:p>
          <a:p>
            <a:r>
              <a:rPr kumimoji="1" lang="ja-JP" altLang="en-US" sz="7200">
                <a:solidFill>
                  <a:srgbClr val="FF0000"/>
                </a:solidFill>
              </a:rPr>
              <a:t>（マンパワーの減少</a:t>
            </a:r>
            <a:r>
              <a:rPr lang="ja-JP" altLang="en-US" sz="7200">
                <a:solidFill>
                  <a:srgbClr val="FF0000"/>
                </a:solidFill>
              </a:rPr>
              <a:t>）</a:t>
            </a:r>
            <a:endParaRPr kumimoji="1" lang="en-US" altLang="ja-JP" sz="7200" dirty="0">
              <a:solidFill>
                <a:srgbClr val="FF0000"/>
              </a:solidFill>
            </a:endParaRPr>
          </a:p>
          <a:p>
            <a:pPr marL="285750" indent="-285750">
              <a:buFont typeface="Wingdings" pitchFamily="2" charset="2"/>
              <a:buChar char="Ø"/>
            </a:pPr>
            <a:r>
              <a:rPr lang="ja-JP" altLang="en-US" sz="7200">
                <a:solidFill>
                  <a:srgbClr val="FF0000"/>
                </a:solidFill>
              </a:rPr>
              <a:t>鹿被害発生</a:t>
            </a:r>
            <a:r>
              <a:rPr lang="ja-JP" altLang="en-US">
                <a:solidFill>
                  <a:srgbClr val="FF0000"/>
                </a:solidFill>
              </a:rPr>
              <a:t>　</a:t>
            </a:r>
            <a:endParaRPr lang="en-US" altLang="ja-JP" dirty="0">
              <a:solidFill>
                <a:srgbClr val="FF0000"/>
              </a:solidFill>
            </a:endParaRPr>
          </a:p>
          <a:p>
            <a:r>
              <a:rPr kumimoji="1" lang="ja-JP" altLang="en-US" sz="7200"/>
              <a:t>（葉ボタン、菜の花被害）</a:t>
            </a:r>
            <a:endParaRPr kumimoji="1" lang="en-US" altLang="ja-JP" sz="7200" dirty="0"/>
          </a:p>
          <a:p>
            <a:r>
              <a:rPr kumimoji="1" lang="ja-JP" altLang="en-US" sz="7200"/>
              <a:t>「</a:t>
            </a:r>
            <a:r>
              <a:rPr kumimoji="1" lang="ja-JP" altLang="en-US" sz="7200">
                <a:solidFill>
                  <a:srgbClr val="FF0000"/>
                </a:solidFill>
              </a:rPr>
              <a:t>奈良県色彩の庭作り」</a:t>
            </a:r>
            <a:endParaRPr kumimoji="1" lang="en-US" altLang="ja-JP" sz="7200" dirty="0">
              <a:solidFill>
                <a:srgbClr val="FF0000"/>
              </a:solidFill>
            </a:endParaRPr>
          </a:p>
          <a:p>
            <a:r>
              <a:rPr kumimoji="1" lang="ja-JP" altLang="en-US" sz="7200">
                <a:solidFill>
                  <a:srgbClr val="FF0000"/>
                </a:solidFill>
              </a:rPr>
              <a:t>　パンジー苗</a:t>
            </a:r>
            <a:r>
              <a:rPr lang="ja-JP" altLang="en-US" sz="7200">
                <a:solidFill>
                  <a:srgbClr val="FF0000"/>
                </a:solidFill>
              </a:rPr>
              <a:t>→鹿被害断念</a:t>
            </a:r>
            <a:endParaRPr lang="en-US" altLang="ja-JP" sz="7200" dirty="0">
              <a:solidFill>
                <a:srgbClr val="FF0000"/>
              </a:solidFill>
            </a:endParaRPr>
          </a:p>
          <a:p>
            <a:endParaRPr kumimoji="1" lang="ja-JP" altLang="en-US" sz="7200">
              <a:solidFill>
                <a:srgbClr val="FF0000"/>
              </a:solidFill>
            </a:endParaRPr>
          </a:p>
        </p:txBody>
      </p:sp>
      <p:sp>
        <p:nvSpPr>
          <p:cNvPr id="5" name="テキスト ボックス 4">
            <a:extLst>
              <a:ext uri="{FF2B5EF4-FFF2-40B4-BE49-F238E27FC236}">
                <a16:creationId xmlns:a16="http://schemas.microsoft.com/office/drawing/2014/main" id="{D11A8012-F16A-ACB3-614F-F2A63E6485AB}"/>
              </a:ext>
            </a:extLst>
          </p:cNvPr>
          <p:cNvSpPr txBox="1"/>
          <p:nvPr/>
        </p:nvSpPr>
        <p:spPr>
          <a:xfrm>
            <a:off x="839788" y="2800351"/>
            <a:ext cx="2997638" cy="4185761"/>
          </a:xfrm>
          <a:prstGeom prst="rect">
            <a:avLst/>
          </a:prstGeom>
          <a:noFill/>
        </p:spPr>
        <p:txBody>
          <a:bodyPr wrap="square" rtlCol="0">
            <a:spAutoFit/>
          </a:bodyPr>
          <a:lstStyle/>
          <a:p>
            <a:r>
              <a:rPr kumimoji="1" lang="ja-JP" altLang="en-US" sz="3200"/>
              <a:t>次年度の計画</a:t>
            </a:r>
            <a:endParaRPr lang="en-US" altLang="ja-JP" dirty="0"/>
          </a:p>
          <a:p>
            <a:pPr marL="285750" indent="-285750">
              <a:buFont typeface="Wingdings" pitchFamily="2" charset="2"/>
              <a:buChar char="Ø"/>
            </a:pPr>
            <a:r>
              <a:rPr kumimoji="1" lang="ja-JP" altLang="en-US"/>
              <a:t>宿根草を中心に花壇作り</a:t>
            </a:r>
            <a:endParaRPr kumimoji="1" lang="en-US" altLang="ja-JP" dirty="0"/>
          </a:p>
          <a:p>
            <a:pPr marL="285750" indent="-285750">
              <a:buFont typeface="Wingdings" pitchFamily="2" charset="2"/>
              <a:buChar char="Ø"/>
            </a:pPr>
            <a:r>
              <a:rPr lang="ja-JP" altLang="en-US"/>
              <a:t>種から花苗の育成研究</a:t>
            </a:r>
            <a:endParaRPr lang="en-US" altLang="ja-JP" dirty="0"/>
          </a:p>
          <a:p>
            <a:pPr marL="285750" indent="-285750">
              <a:buFont typeface="Wingdings" pitchFamily="2" charset="2"/>
              <a:buChar char="Ø"/>
            </a:pPr>
            <a:r>
              <a:rPr kumimoji="1" lang="ja-JP" altLang="en-US"/>
              <a:t>ならやまにふさわしい花、草花、花木を追求</a:t>
            </a:r>
            <a:endParaRPr kumimoji="1" lang="en-US" altLang="ja-JP" dirty="0"/>
          </a:p>
          <a:p>
            <a:pPr marL="285750" indent="-285750">
              <a:buFont typeface="Wingdings" pitchFamily="2" charset="2"/>
              <a:buChar char="Ø"/>
            </a:pPr>
            <a:r>
              <a:rPr lang="ja-JP" altLang="en-US"/>
              <a:t>夏場の健康管理＆自転車道に隣接の為特に注意する。</a:t>
            </a:r>
            <a:endParaRPr lang="en-US" altLang="ja-JP" dirty="0"/>
          </a:p>
          <a:p>
            <a:pPr marL="285750" indent="-285750">
              <a:buFont typeface="Wingdings" pitchFamily="2" charset="2"/>
              <a:buChar char="Ø"/>
            </a:pPr>
            <a:r>
              <a:rPr lang="ja-JP" altLang="en-US"/>
              <a:t>野草園に繁茂するタラの木の整備（完全除去）</a:t>
            </a:r>
            <a:endParaRPr kumimoji="1" lang="en-US" altLang="ja-JP" dirty="0"/>
          </a:p>
          <a:p>
            <a:pPr marL="285750" indent="-285750">
              <a:buFont typeface="Wingdings" pitchFamily="2" charset="2"/>
              <a:buChar char="Ø"/>
            </a:pPr>
            <a:endParaRPr kumimoji="1" lang="en-US" altLang="ja-JP" dirty="0"/>
          </a:p>
          <a:p>
            <a:pPr marL="285750" indent="-285750">
              <a:buFont typeface="Wingdings" pitchFamily="2" charset="2"/>
              <a:buChar char="Ø"/>
            </a:pPr>
            <a:endParaRPr lang="en-US" altLang="ja-JP" dirty="0"/>
          </a:p>
          <a:p>
            <a:pPr marL="285750" indent="-285750">
              <a:buFont typeface="Wingdings" pitchFamily="2" charset="2"/>
              <a:buChar char="Ø"/>
            </a:pPr>
            <a:endParaRPr kumimoji="1" lang="en-US" altLang="ja-JP" dirty="0"/>
          </a:p>
          <a:p>
            <a:pPr marL="285750" indent="-285750">
              <a:buFont typeface="Wingdings" pitchFamily="2" charset="2"/>
              <a:buChar char="Ø"/>
            </a:pPr>
            <a:endParaRPr kumimoji="1" lang="ja-JP" altLang="en-US"/>
          </a:p>
        </p:txBody>
      </p:sp>
      <p:sp>
        <p:nvSpPr>
          <p:cNvPr id="7" name="テキスト ボックス 6">
            <a:extLst>
              <a:ext uri="{FF2B5EF4-FFF2-40B4-BE49-F238E27FC236}">
                <a16:creationId xmlns:a16="http://schemas.microsoft.com/office/drawing/2014/main" id="{3F809A7E-ECDC-548B-9EA0-022141F576E2}"/>
              </a:ext>
            </a:extLst>
          </p:cNvPr>
          <p:cNvSpPr txBox="1"/>
          <p:nvPr/>
        </p:nvSpPr>
        <p:spPr>
          <a:xfrm>
            <a:off x="2968978" y="936978"/>
            <a:ext cx="184731" cy="646331"/>
          </a:xfrm>
          <a:prstGeom prst="rect">
            <a:avLst/>
          </a:prstGeom>
          <a:noFill/>
        </p:spPr>
        <p:txBody>
          <a:bodyPr wrap="none" rtlCol="0">
            <a:spAutoFit/>
          </a:bodyPr>
          <a:lstStyle/>
          <a:p>
            <a:endParaRPr kumimoji="1" lang="en-US" altLang="ja-JP" dirty="0"/>
          </a:p>
          <a:p>
            <a:endParaRPr kumimoji="1" lang="ja-JP" altLang="en-US"/>
          </a:p>
        </p:txBody>
      </p:sp>
      <p:pic>
        <p:nvPicPr>
          <p:cNvPr id="8" name="図 7">
            <a:extLst>
              <a:ext uri="{FF2B5EF4-FFF2-40B4-BE49-F238E27FC236}">
                <a16:creationId xmlns:a16="http://schemas.microsoft.com/office/drawing/2014/main" id="{03F69EF3-70F6-7695-FC82-89D73297EA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6111" y="638592"/>
            <a:ext cx="1981200" cy="1485900"/>
          </a:xfrm>
          <a:prstGeom prst="rect">
            <a:avLst/>
          </a:prstGeom>
          <a:noFill/>
          <a:ln>
            <a:noFill/>
          </a:ln>
        </p:spPr>
      </p:pic>
      <p:pic>
        <p:nvPicPr>
          <p:cNvPr id="9" name="図 8">
            <a:extLst>
              <a:ext uri="{FF2B5EF4-FFF2-40B4-BE49-F238E27FC236}">
                <a16:creationId xmlns:a16="http://schemas.microsoft.com/office/drawing/2014/main" id="{79F714A9-FD0C-94EA-9008-89500C4DAF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2155" y="638592"/>
            <a:ext cx="1981200" cy="1485900"/>
          </a:xfrm>
          <a:prstGeom prst="rect">
            <a:avLst/>
          </a:prstGeom>
          <a:noFill/>
          <a:ln>
            <a:noFill/>
          </a:ln>
        </p:spPr>
      </p:pic>
      <p:pic>
        <p:nvPicPr>
          <p:cNvPr id="11" name="図 10">
            <a:extLst>
              <a:ext uri="{FF2B5EF4-FFF2-40B4-BE49-F238E27FC236}">
                <a16:creationId xmlns:a16="http://schemas.microsoft.com/office/drawing/2014/main" id="{BFA40F13-6E4A-6DC1-11FD-584CF1B2AF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6111" y="2399495"/>
            <a:ext cx="1981200" cy="1485900"/>
          </a:xfrm>
          <a:prstGeom prst="rect">
            <a:avLst/>
          </a:prstGeom>
          <a:noFill/>
          <a:ln>
            <a:noFill/>
          </a:ln>
        </p:spPr>
      </p:pic>
      <p:pic>
        <p:nvPicPr>
          <p:cNvPr id="12" name="図 11">
            <a:extLst>
              <a:ext uri="{FF2B5EF4-FFF2-40B4-BE49-F238E27FC236}">
                <a16:creationId xmlns:a16="http://schemas.microsoft.com/office/drawing/2014/main" id="{5A5FAB67-A49A-ECA9-4765-C6234394D41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92155" y="2393145"/>
            <a:ext cx="1993900" cy="1498600"/>
          </a:xfrm>
          <a:prstGeom prst="rect">
            <a:avLst/>
          </a:prstGeom>
          <a:noFill/>
          <a:ln>
            <a:noFill/>
          </a:ln>
        </p:spPr>
      </p:pic>
      <p:pic>
        <p:nvPicPr>
          <p:cNvPr id="14" name="図 13">
            <a:extLst>
              <a:ext uri="{FF2B5EF4-FFF2-40B4-BE49-F238E27FC236}">
                <a16:creationId xmlns:a16="http://schemas.microsoft.com/office/drawing/2014/main" id="{5CE0C2D5-33E3-E584-879B-D4056C171C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92155" y="4228653"/>
            <a:ext cx="2057400" cy="1536700"/>
          </a:xfrm>
          <a:prstGeom prst="rect">
            <a:avLst/>
          </a:prstGeom>
          <a:noFill/>
          <a:ln>
            <a:noFill/>
          </a:ln>
        </p:spPr>
      </p:pic>
      <p:sp>
        <p:nvSpPr>
          <p:cNvPr id="15" name="テキスト ボックス 14">
            <a:extLst>
              <a:ext uri="{FF2B5EF4-FFF2-40B4-BE49-F238E27FC236}">
                <a16:creationId xmlns:a16="http://schemas.microsoft.com/office/drawing/2014/main" id="{5A46BDA9-3AF1-057F-4B8A-4085316DCFA5}"/>
              </a:ext>
            </a:extLst>
          </p:cNvPr>
          <p:cNvSpPr txBox="1"/>
          <p:nvPr/>
        </p:nvSpPr>
        <p:spPr>
          <a:xfrm>
            <a:off x="10522039" y="347730"/>
            <a:ext cx="877163" cy="369332"/>
          </a:xfrm>
          <a:prstGeom prst="rect">
            <a:avLst/>
          </a:prstGeom>
          <a:noFill/>
        </p:spPr>
        <p:txBody>
          <a:bodyPr wrap="none" rtlCol="0">
            <a:spAutoFit/>
          </a:bodyPr>
          <a:lstStyle/>
          <a:p>
            <a:r>
              <a:rPr kumimoji="1" lang="ja-JP" altLang="en-US"/>
              <a:t>３−３</a:t>
            </a:r>
          </a:p>
        </p:txBody>
      </p:sp>
      <p:pic>
        <p:nvPicPr>
          <p:cNvPr id="3" name="図 2">
            <a:extLst>
              <a:ext uri="{FF2B5EF4-FFF2-40B4-BE49-F238E27FC236}">
                <a16:creationId xmlns:a16="http://schemas.microsoft.com/office/drawing/2014/main" id="{6DB8A235-2C77-C191-FEA2-27AAC7A715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9846" y="4166749"/>
            <a:ext cx="2198339"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928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D6DD981D-B1B4-EAD2-98CC-5C706603B9E1}"/>
              </a:ext>
            </a:extLst>
          </p:cNvPr>
          <p:cNvSpPr>
            <a:spLocks noGrp="1"/>
          </p:cNvSpPr>
          <p:nvPr>
            <p:ph type="body" sz="half" idx="2"/>
          </p:nvPr>
        </p:nvSpPr>
        <p:spPr>
          <a:xfrm>
            <a:off x="836613" y="461473"/>
            <a:ext cx="10666412" cy="5759865"/>
          </a:xfrm>
        </p:spPr>
        <p:txBody>
          <a:bodyPr>
            <a:normAutofit/>
          </a:bodyPr>
          <a:lstStyle/>
          <a:p>
            <a:r>
              <a:rPr lang="en-US" altLang="ja-JP" sz="3200" dirty="0"/>
              <a:t>6/15</a:t>
            </a:r>
            <a:r>
              <a:rPr lang="ja-JP" altLang="en-US" sz="3200" dirty="0"/>
              <a:t>山野草園</a:t>
            </a:r>
            <a:endParaRPr lang="en-US" altLang="ja-JP" sz="3200" dirty="0"/>
          </a:p>
          <a:p>
            <a:r>
              <a:rPr lang="ja-JP" altLang="en-US" sz="3200" dirty="0"/>
              <a:t>の草引き後　　　　　　　　</a:t>
            </a:r>
            <a:endParaRPr lang="en-US" altLang="ja-JP" sz="3200" dirty="0"/>
          </a:p>
          <a:p>
            <a:r>
              <a:rPr lang="ja-JP" altLang="en-US" dirty="0"/>
              <a:t>　　　　　　　　　　　　　　　　　　　　　　　　　　</a:t>
            </a:r>
            <a:r>
              <a:rPr lang="ja-JP" altLang="en-US" sz="3200" dirty="0"/>
              <a:t>アジサイ開花</a:t>
            </a:r>
            <a:endParaRPr lang="en-US" altLang="ja-JP" sz="3200" dirty="0"/>
          </a:p>
          <a:p>
            <a:endParaRPr lang="en-US" altLang="ja-JP" dirty="0"/>
          </a:p>
          <a:p>
            <a:endParaRPr lang="en-US" altLang="ja-JP" dirty="0"/>
          </a:p>
          <a:p>
            <a:endParaRPr lang="en-US" altLang="ja-JP" dirty="0"/>
          </a:p>
          <a:p>
            <a:endParaRPr lang="en-US" altLang="ja-JP" dirty="0"/>
          </a:p>
          <a:p>
            <a:r>
              <a:rPr lang="ja-JP" altLang="en-US" dirty="0"/>
              <a:t>　　　　　　　　　　　　　　　　　　　　　　　</a:t>
            </a:r>
            <a:endParaRPr lang="en-US" altLang="ja-JP" dirty="0"/>
          </a:p>
        </p:txBody>
      </p:sp>
      <p:pic>
        <p:nvPicPr>
          <p:cNvPr id="6" name="図 5">
            <a:extLst>
              <a:ext uri="{FF2B5EF4-FFF2-40B4-BE49-F238E27FC236}">
                <a16:creationId xmlns:a16="http://schemas.microsoft.com/office/drawing/2014/main" id="{11D29848-E542-CB6C-2480-B86E690F6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1990" y="2593577"/>
            <a:ext cx="4403397" cy="330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148CBB92-D2FD-ACE8-8BA4-83C955ED7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990" y="1788672"/>
            <a:ext cx="4366215" cy="328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AABD1C7B-C79C-2F34-0B88-318939A2B347}"/>
              </a:ext>
            </a:extLst>
          </p:cNvPr>
          <p:cNvSpPr txBox="1"/>
          <p:nvPr/>
        </p:nvSpPr>
        <p:spPr>
          <a:xfrm>
            <a:off x="11284171" y="301513"/>
            <a:ext cx="897309" cy="369332"/>
          </a:xfrm>
          <a:prstGeom prst="rect">
            <a:avLst/>
          </a:prstGeom>
          <a:noFill/>
        </p:spPr>
        <p:txBody>
          <a:bodyPr wrap="square" rtlCol="0">
            <a:spAutoFit/>
          </a:bodyPr>
          <a:lstStyle/>
          <a:p>
            <a:r>
              <a:rPr kumimoji="1" lang="en-US" altLang="ja-JP" dirty="0"/>
              <a:t>3</a:t>
            </a:r>
            <a:r>
              <a:rPr kumimoji="1" lang="ja-JP" altLang="en-US" dirty="0"/>
              <a:t>－</a:t>
            </a:r>
            <a:r>
              <a:rPr kumimoji="1" lang="en-US" altLang="ja-JP" dirty="0"/>
              <a:t>4</a:t>
            </a:r>
            <a:endParaRPr kumimoji="1" lang="ja-JP" altLang="en-US" dirty="0"/>
          </a:p>
        </p:txBody>
      </p:sp>
    </p:spTree>
    <p:extLst>
      <p:ext uri="{BB962C8B-B14F-4D97-AF65-F5344CB8AC3E}">
        <p14:creationId xmlns:p14="http://schemas.microsoft.com/office/powerpoint/2010/main" val="1888283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51A209-4C6C-AFC8-7026-C5D9F6D99C3B}"/>
              </a:ext>
            </a:extLst>
          </p:cNvPr>
          <p:cNvSpPr>
            <a:spLocks noGrp="1"/>
          </p:cNvSpPr>
          <p:nvPr>
            <p:ph type="title"/>
          </p:nvPr>
        </p:nvSpPr>
        <p:spPr>
          <a:xfrm>
            <a:off x="685963" y="497391"/>
            <a:ext cx="4099681" cy="1014146"/>
          </a:xfrm>
        </p:spPr>
        <p:txBody>
          <a:bodyPr>
            <a:normAutofit/>
          </a:bodyPr>
          <a:lstStyle/>
          <a:p>
            <a:r>
              <a:rPr kumimoji="1" lang="en-US" altLang="ja-JP" dirty="0"/>
              <a:t>7/28</a:t>
            </a:r>
            <a:r>
              <a:rPr kumimoji="1" lang="ja-JP" altLang="en-US" dirty="0"/>
              <a:t>　</a:t>
            </a:r>
            <a:r>
              <a:rPr kumimoji="1" lang="ja-JP" altLang="en-US" sz="2700" dirty="0"/>
              <a:t>剪定</a:t>
            </a:r>
            <a:br>
              <a:rPr kumimoji="1" lang="en-US" altLang="ja-JP" sz="2700" dirty="0"/>
            </a:br>
            <a:r>
              <a:rPr kumimoji="1" lang="ja-JP" altLang="en-US" sz="2700" dirty="0"/>
              <a:t>　　　　ナニワイバラ</a:t>
            </a:r>
          </a:p>
        </p:txBody>
      </p:sp>
      <p:pic>
        <p:nvPicPr>
          <p:cNvPr id="5" name="図 4">
            <a:extLst>
              <a:ext uri="{FF2B5EF4-FFF2-40B4-BE49-F238E27FC236}">
                <a16:creationId xmlns:a16="http://schemas.microsoft.com/office/drawing/2014/main" id="{A9DB16F6-8E96-D122-B0CA-BEC2BD29AE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340" y="1564480"/>
            <a:ext cx="4800246" cy="3600185"/>
          </a:xfrm>
          <a:prstGeom prst="rect">
            <a:avLst/>
          </a:prstGeom>
          <a:noFill/>
          <a:ln>
            <a:noFill/>
          </a:ln>
        </p:spPr>
      </p:pic>
      <p:pic>
        <p:nvPicPr>
          <p:cNvPr id="6" name="図 5">
            <a:extLst>
              <a:ext uri="{FF2B5EF4-FFF2-40B4-BE49-F238E27FC236}">
                <a16:creationId xmlns:a16="http://schemas.microsoft.com/office/drawing/2014/main" id="{ECA530C0-AC16-02AC-45FA-6005A3C94F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1807" y="2648996"/>
            <a:ext cx="5106289" cy="3829717"/>
          </a:xfrm>
          <a:prstGeom prst="rect">
            <a:avLst/>
          </a:prstGeom>
          <a:noFill/>
          <a:ln>
            <a:noFill/>
          </a:ln>
        </p:spPr>
      </p:pic>
      <p:sp>
        <p:nvSpPr>
          <p:cNvPr id="7" name="テキスト ボックス 6">
            <a:extLst>
              <a:ext uri="{FF2B5EF4-FFF2-40B4-BE49-F238E27FC236}">
                <a16:creationId xmlns:a16="http://schemas.microsoft.com/office/drawing/2014/main" id="{9EC0B62F-838B-5708-C60D-CDB0DA8431F5}"/>
              </a:ext>
            </a:extLst>
          </p:cNvPr>
          <p:cNvSpPr txBox="1"/>
          <p:nvPr/>
        </p:nvSpPr>
        <p:spPr>
          <a:xfrm>
            <a:off x="6481806" y="1908533"/>
            <a:ext cx="5106289" cy="523220"/>
          </a:xfrm>
          <a:prstGeom prst="rect">
            <a:avLst/>
          </a:prstGeom>
          <a:noFill/>
        </p:spPr>
        <p:txBody>
          <a:bodyPr wrap="square" rtlCol="0">
            <a:spAutoFit/>
          </a:bodyPr>
          <a:lstStyle/>
          <a:p>
            <a:r>
              <a:rPr kumimoji="1" lang="en-US" altLang="ja-JP" sz="2800" dirty="0"/>
              <a:t>3/2</a:t>
            </a:r>
            <a:r>
              <a:rPr lang="ja-JP" altLang="en-US" sz="2800" dirty="0"/>
              <a:t>アカバンサス花壇の草引き</a:t>
            </a:r>
            <a:endParaRPr kumimoji="1" lang="ja-JP" altLang="en-US" sz="2800" dirty="0"/>
          </a:p>
        </p:txBody>
      </p:sp>
      <p:sp>
        <p:nvSpPr>
          <p:cNvPr id="3" name="テキスト ボックス 2">
            <a:extLst>
              <a:ext uri="{FF2B5EF4-FFF2-40B4-BE49-F238E27FC236}">
                <a16:creationId xmlns:a16="http://schemas.microsoft.com/office/drawing/2014/main" id="{78CAA8D7-AD08-BB7A-A5F5-38CB02A78F36}"/>
              </a:ext>
            </a:extLst>
          </p:cNvPr>
          <p:cNvSpPr txBox="1"/>
          <p:nvPr/>
        </p:nvSpPr>
        <p:spPr>
          <a:xfrm>
            <a:off x="11284171" y="301513"/>
            <a:ext cx="897309" cy="369332"/>
          </a:xfrm>
          <a:prstGeom prst="rect">
            <a:avLst/>
          </a:prstGeom>
          <a:noFill/>
        </p:spPr>
        <p:txBody>
          <a:bodyPr wrap="square" rtlCol="0">
            <a:spAutoFit/>
          </a:bodyPr>
          <a:lstStyle/>
          <a:p>
            <a:r>
              <a:rPr kumimoji="1" lang="en-US" altLang="ja-JP" dirty="0"/>
              <a:t>3</a:t>
            </a:r>
            <a:r>
              <a:rPr kumimoji="1" lang="ja-JP" altLang="en-US" dirty="0"/>
              <a:t>－</a:t>
            </a:r>
            <a:r>
              <a:rPr kumimoji="1" lang="en-US" altLang="ja-JP" dirty="0"/>
              <a:t>5</a:t>
            </a:r>
            <a:endParaRPr kumimoji="1" lang="ja-JP" altLang="en-US" dirty="0"/>
          </a:p>
        </p:txBody>
      </p:sp>
    </p:spTree>
    <p:extLst>
      <p:ext uri="{BB962C8B-B14F-4D97-AF65-F5344CB8AC3E}">
        <p14:creationId xmlns:p14="http://schemas.microsoft.com/office/powerpoint/2010/main" val="2964328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B5DE236-0B98-0D0C-4F1E-98F50914BE0D}"/>
              </a:ext>
            </a:extLst>
          </p:cNvPr>
          <p:cNvSpPr txBox="1"/>
          <p:nvPr/>
        </p:nvSpPr>
        <p:spPr>
          <a:xfrm>
            <a:off x="1235306" y="1666649"/>
            <a:ext cx="10822810" cy="1938992"/>
          </a:xfrm>
          <a:prstGeom prst="rect">
            <a:avLst/>
          </a:prstGeom>
          <a:noFill/>
        </p:spPr>
        <p:txBody>
          <a:bodyPr wrap="square" rtlCol="0">
            <a:spAutoFit/>
          </a:bodyPr>
          <a:lstStyle/>
          <a:p>
            <a:r>
              <a:rPr kumimoji="1" lang="ja-JP" altLang="en-US" sz="4000" dirty="0"/>
              <a:t>一年を通し絶えることのないよう花壇の工夫。</a:t>
            </a:r>
            <a:endParaRPr kumimoji="1" lang="en-US" altLang="ja-JP" sz="4000" dirty="0"/>
          </a:p>
          <a:p>
            <a:endParaRPr lang="en-US" altLang="ja-JP" sz="4000" dirty="0"/>
          </a:p>
          <a:p>
            <a:r>
              <a:rPr kumimoji="1" lang="ja-JP" altLang="en-US" sz="4000" dirty="0"/>
              <a:t>他グループからの応援が多々いただいている。</a:t>
            </a:r>
          </a:p>
        </p:txBody>
      </p:sp>
      <p:sp>
        <p:nvSpPr>
          <p:cNvPr id="3" name="テキスト ボックス 2">
            <a:extLst>
              <a:ext uri="{FF2B5EF4-FFF2-40B4-BE49-F238E27FC236}">
                <a16:creationId xmlns:a16="http://schemas.microsoft.com/office/drawing/2014/main" id="{46C95734-144E-DAE6-B058-B0CA4F0F996D}"/>
              </a:ext>
            </a:extLst>
          </p:cNvPr>
          <p:cNvSpPr txBox="1"/>
          <p:nvPr/>
        </p:nvSpPr>
        <p:spPr>
          <a:xfrm>
            <a:off x="11284171" y="301513"/>
            <a:ext cx="897309" cy="369332"/>
          </a:xfrm>
          <a:prstGeom prst="rect">
            <a:avLst/>
          </a:prstGeom>
          <a:noFill/>
        </p:spPr>
        <p:txBody>
          <a:bodyPr wrap="square" rtlCol="0">
            <a:spAutoFit/>
          </a:bodyPr>
          <a:lstStyle/>
          <a:p>
            <a:r>
              <a:rPr kumimoji="1" lang="en-US" altLang="ja-JP" dirty="0"/>
              <a:t>3</a:t>
            </a:r>
            <a:r>
              <a:rPr kumimoji="1" lang="ja-JP" altLang="en-US" dirty="0"/>
              <a:t>－</a:t>
            </a:r>
            <a:r>
              <a:rPr kumimoji="1" lang="en-US" altLang="ja-JP" dirty="0"/>
              <a:t>6</a:t>
            </a:r>
            <a:endParaRPr kumimoji="1" lang="ja-JP" altLang="en-US" dirty="0"/>
          </a:p>
        </p:txBody>
      </p:sp>
    </p:spTree>
    <p:extLst>
      <p:ext uri="{BB962C8B-B14F-4D97-AF65-F5344CB8AC3E}">
        <p14:creationId xmlns:p14="http://schemas.microsoft.com/office/powerpoint/2010/main" val="34874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3141A0-A9B5-0568-1827-D7988027DF77}"/>
              </a:ext>
            </a:extLst>
          </p:cNvPr>
          <p:cNvSpPr>
            <a:spLocks noGrp="1"/>
          </p:cNvSpPr>
          <p:nvPr>
            <p:ph type="ctrTitle"/>
          </p:nvPr>
        </p:nvSpPr>
        <p:spPr>
          <a:xfrm>
            <a:off x="1524000" y="462398"/>
            <a:ext cx="9144000" cy="1095022"/>
          </a:xfrm>
        </p:spPr>
        <p:txBody>
          <a:bodyPr>
            <a:normAutofit/>
          </a:bodyPr>
          <a:lstStyle/>
          <a:p>
            <a:r>
              <a:rPr kumimoji="1" lang="ja-JP" altLang="en-US" dirty="0"/>
              <a:t>景観　ビオトープ班</a:t>
            </a:r>
          </a:p>
        </p:txBody>
      </p:sp>
      <p:sp>
        <p:nvSpPr>
          <p:cNvPr id="3" name="字幕 2">
            <a:extLst>
              <a:ext uri="{FF2B5EF4-FFF2-40B4-BE49-F238E27FC236}">
                <a16:creationId xmlns:a16="http://schemas.microsoft.com/office/drawing/2014/main" id="{A99130D3-1075-069C-8581-B3AB681FEF3F}"/>
              </a:ext>
            </a:extLst>
          </p:cNvPr>
          <p:cNvSpPr>
            <a:spLocks noGrp="1"/>
          </p:cNvSpPr>
          <p:nvPr>
            <p:ph type="subTitle" idx="1"/>
          </p:nvPr>
        </p:nvSpPr>
        <p:spPr>
          <a:xfrm>
            <a:off x="692727" y="1653310"/>
            <a:ext cx="11247827" cy="4586504"/>
          </a:xfrm>
        </p:spPr>
        <p:txBody>
          <a:bodyPr>
            <a:normAutofit fontScale="92500" lnSpcReduction="20000"/>
          </a:bodyPr>
          <a:lstStyle/>
          <a:p>
            <a:pPr algn="l"/>
            <a:r>
              <a:rPr lang="en-US" altLang="ja-JP" sz="3600" dirty="0"/>
              <a:t>【</a:t>
            </a:r>
            <a:r>
              <a:rPr lang="ja-JP" altLang="en-US" sz="3600" dirty="0"/>
              <a:t>活動の目的</a:t>
            </a:r>
            <a:r>
              <a:rPr lang="en-US" altLang="ja-JP" sz="3600" dirty="0"/>
              <a:t>】</a:t>
            </a:r>
          </a:p>
          <a:p>
            <a:pPr algn="l"/>
            <a:endParaRPr lang="en-US" altLang="ja-JP" sz="3600" dirty="0"/>
          </a:p>
          <a:p>
            <a:pPr algn="l"/>
            <a:r>
              <a:rPr lang="ja-JP" altLang="en-US" sz="3600" dirty="0"/>
              <a:t>・西池を中心に水辺を整備し、安全に水辺の生き物</a:t>
            </a:r>
            <a:endParaRPr lang="en-US" altLang="ja-JP" sz="3600" dirty="0"/>
          </a:p>
          <a:p>
            <a:pPr algn="l"/>
            <a:r>
              <a:rPr lang="ja-JP" altLang="en-US" sz="3600" dirty="0"/>
              <a:t>　に親しめる環境を整備</a:t>
            </a:r>
            <a:endParaRPr lang="en-US" altLang="ja-JP" sz="3600" dirty="0"/>
          </a:p>
          <a:p>
            <a:pPr algn="l"/>
            <a:r>
              <a:rPr lang="ja-JP" altLang="en-US" sz="3600" dirty="0"/>
              <a:t>・多様な水生生物が棲息できる環境の構築</a:t>
            </a:r>
            <a:endParaRPr lang="en-US" altLang="ja-JP" sz="3600" dirty="0"/>
          </a:p>
          <a:p>
            <a:pPr algn="l"/>
            <a:r>
              <a:rPr lang="ja-JP" altLang="en-US" sz="3600" dirty="0"/>
              <a:t>・近畿大学と連携し、ニッポンバラタナゴが自然</a:t>
            </a:r>
            <a:endParaRPr lang="en-US" altLang="ja-JP" sz="3600" dirty="0"/>
          </a:p>
          <a:p>
            <a:pPr algn="l"/>
            <a:r>
              <a:rPr lang="ja-JP" altLang="en-US" sz="3600" dirty="0"/>
              <a:t>　に繁殖出来る環境を構築</a:t>
            </a:r>
            <a:endParaRPr lang="en-US" altLang="ja-JP" sz="3600" dirty="0"/>
          </a:p>
          <a:p>
            <a:pPr algn="l"/>
            <a:endParaRPr lang="en-US" altLang="ja-JP" sz="3600" dirty="0"/>
          </a:p>
          <a:p>
            <a:pPr algn="l"/>
            <a:r>
              <a:rPr lang="ja-JP" altLang="en-US" sz="3600" dirty="0"/>
              <a:t>　</a:t>
            </a:r>
            <a:endParaRPr lang="en-US" altLang="ja-JP" sz="3600" dirty="0"/>
          </a:p>
        </p:txBody>
      </p:sp>
      <p:sp>
        <p:nvSpPr>
          <p:cNvPr id="6" name="テキスト ボックス 5">
            <a:extLst>
              <a:ext uri="{FF2B5EF4-FFF2-40B4-BE49-F238E27FC236}">
                <a16:creationId xmlns:a16="http://schemas.microsoft.com/office/drawing/2014/main" id="{E82759F7-F7F8-086A-CA4E-3EB671FFB90C}"/>
              </a:ext>
            </a:extLst>
          </p:cNvPr>
          <p:cNvSpPr txBox="1"/>
          <p:nvPr/>
        </p:nvSpPr>
        <p:spPr>
          <a:xfrm>
            <a:off x="11165983" y="618186"/>
            <a:ext cx="671979" cy="369332"/>
          </a:xfrm>
          <a:prstGeom prst="rect">
            <a:avLst/>
          </a:prstGeom>
          <a:noFill/>
        </p:spPr>
        <p:txBody>
          <a:bodyPr wrap="none" rtlCol="0">
            <a:spAutoFit/>
          </a:bodyPr>
          <a:lstStyle/>
          <a:p>
            <a:r>
              <a:rPr kumimoji="1" lang="en-US" altLang="ja-JP" dirty="0"/>
              <a:t>4</a:t>
            </a:r>
            <a:r>
              <a:rPr kumimoji="1" lang="ja-JP" altLang="en-US" dirty="0"/>
              <a:t>−</a:t>
            </a:r>
            <a:r>
              <a:rPr kumimoji="1" lang="en-US" altLang="ja-JP" dirty="0"/>
              <a:t>1</a:t>
            </a:r>
            <a:endParaRPr kumimoji="1" lang="ja-JP" altLang="en-US" dirty="0"/>
          </a:p>
        </p:txBody>
      </p:sp>
    </p:spTree>
    <p:extLst>
      <p:ext uri="{BB962C8B-B14F-4D97-AF65-F5344CB8AC3E}">
        <p14:creationId xmlns:p14="http://schemas.microsoft.com/office/powerpoint/2010/main" val="3807860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0B0C8FA-BED7-E241-672C-6953C88D9DF0}"/>
              </a:ext>
            </a:extLst>
          </p:cNvPr>
          <p:cNvSpPr txBox="1"/>
          <p:nvPr/>
        </p:nvSpPr>
        <p:spPr>
          <a:xfrm>
            <a:off x="213360" y="243512"/>
            <a:ext cx="11765280" cy="6370975"/>
          </a:xfrm>
          <a:prstGeom prst="rect">
            <a:avLst/>
          </a:prstGeom>
          <a:noFill/>
        </p:spPr>
        <p:txBody>
          <a:bodyPr wrap="square" rtlCol="0">
            <a:spAutoFit/>
          </a:bodyPr>
          <a:lstStyle/>
          <a:p>
            <a:endParaRPr lang="en-US" altLang="ja-JP" sz="2400" dirty="0"/>
          </a:p>
          <a:p>
            <a:endParaRPr kumimoji="1" lang="en-US" altLang="ja-JP" sz="2400" dirty="0"/>
          </a:p>
          <a:p>
            <a:r>
              <a:rPr kumimoji="1" lang="ja-JP" altLang="en-US" sz="2400" dirty="0"/>
              <a:t>景観グループ・整備班　</a:t>
            </a:r>
            <a:r>
              <a:rPr kumimoji="1" lang="en-US" altLang="ja-JP" sz="2400" dirty="0"/>
              <a:t>2024/1/27</a:t>
            </a:r>
          </a:p>
          <a:p>
            <a:endParaRPr lang="en-US" altLang="ja-JP" sz="2400" dirty="0"/>
          </a:p>
          <a:p>
            <a:r>
              <a:rPr kumimoji="1" lang="ja-JP" altLang="en-US" sz="2400" dirty="0"/>
              <a:t>役　　割：</a:t>
            </a:r>
            <a:r>
              <a:rPr kumimoji="1" lang="en-US" altLang="ja-JP" sz="2400" dirty="0"/>
              <a:t>○</a:t>
            </a:r>
            <a:r>
              <a:rPr lang="ja-JP" altLang="en-US" sz="2400" dirty="0"/>
              <a:t>ならやま</a:t>
            </a:r>
            <a:r>
              <a:rPr kumimoji="1" lang="ja-JP" altLang="en-US" sz="2400" dirty="0"/>
              <a:t>の景観を整備</a:t>
            </a:r>
            <a:endParaRPr kumimoji="1" lang="en-US" altLang="ja-JP" sz="2400" dirty="0"/>
          </a:p>
          <a:p>
            <a:endParaRPr lang="en-US" altLang="ja-JP" sz="2400" dirty="0"/>
          </a:p>
          <a:p>
            <a:r>
              <a:rPr kumimoji="1" lang="ja-JP" altLang="en-US" sz="2400" dirty="0"/>
              <a:t>　</a:t>
            </a:r>
            <a:endParaRPr kumimoji="1" lang="en-US" altLang="ja-JP" sz="2400" dirty="0"/>
          </a:p>
          <a:p>
            <a:r>
              <a:rPr kumimoji="1" lang="ja-JP" altLang="en-US" sz="2400" dirty="0"/>
              <a:t>活動場所：○里山林及び実りの森を除く</a:t>
            </a:r>
            <a:r>
              <a:rPr lang="ja-JP" altLang="en-US" sz="2400" dirty="0">
                <a:solidFill>
                  <a:srgbClr val="FF0000"/>
                </a:solidFill>
              </a:rPr>
              <a:t>共有</a:t>
            </a:r>
            <a:r>
              <a:rPr kumimoji="1" lang="ja-JP" altLang="en-US" sz="2400" dirty="0">
                <a:solidFill>
                  <a:srgbClr val="FF0000"/>
                </a:solidFill>
              </a:rPr>
              <a:t>の場所</a:t>
            </a:r>
            <a:endParaRPr kumimoji="1" lang="en-US" altLang="ja-JP" sz="2400" dirty="0">
              <a:solidFill>
                <a:srgbClr val="FF0000"/>
              </a:solidFill>
            </a:endParaRPr>
          </a:p>
          <a:p>
            <a:r>
              <a:rPr lang="ja-JP" altLang="en-US" sz="2400" dirty="0"/>
              <a:t>　　　　　ベースキャンプ、彩りの森、佐保自然の森、竹林、自転車道沿い</a:t>
            </a:r>
            <a:endParaRPr lang="en-US" altLang="ja-JP" sz="2400" dirty="0"/>
          </a:p>
          <a:p>
            <a:r>
              <a:rPr kumimoji="1" lang="ja-JP" altLang="en-US" sz="2400" dirty="0"/>
              <a:t>　　　　　各駐車場、四季の丘、イベント会場等</a:t>
            </a:r>
            <a:endParaRPr kumimoji="1" lang="en-US" altLang="ja-JP" sz="2400" dirty="0"/>
          </a:p>
          <a:p>
            <a:r>
              <a:rPr kumimoji="1" lang="ja-JP" altLang="en-US" sz="2400" dirty="0"/>
              <a:t>　　　　　</a:t>
            </a:r>
            <a:endParaRPr kumimoji="1" lang="en-US" altLang="ja-JP" sz="2400" dirty="0"/>
          </a:p>
          <a:p>
            <a:r>
              <a:rPr lang="ja-JP" altLang="en-US" sz="2400" dirty="0"/>
              <a:t>活動内容：○草刈り・竹林整備・アダプト・協働活動・イベント協力・</a:t>
            </a:r>
            <a:endParaRPr lang="en-US" altLang="ja-JP" sz="2400" dirty="0"/>
          </a:p>
          <a:p>
            <a:r>
              <a:rPr kumimoji="1" lang="ja-JP" altLang="en-US" sz="2400" dirty="0"/>
              <a:t>　　　　　　安全講習会の</a:t>
            </a:r>
            <a:r>
              <a:rPr lang="ja-JP" altLang="en-US" sz="2400" dirty="0"/>
              <a:t>補助と準備</a:t>
            </a:r>
            <a:endParaRPr lang="en-US" altLang="ja-JP" sz="2400" dirty="0"/>
          </a:p>
          <a:p>
            <a:endParaRPr kumimoji="1" lang="en-US" altLang="ja-JP" sz="2400" dirty="0"/>
          </a:p>
          <a:p>
            <a:r>
              <a:rPr kumimoji="1" lang="ja-JP" altLang="en-US" sz="2400" dirty="0"/>
              <a:t>　　　　　</a:t>
            </a:r>
            <a:endParaRPr kumimoji="1" lang="en-US" altLang="ja-JP" sz="2400" dirty="0"/>
          </a:p>
          <a:p>
            <a:r>
              <a:rPr kumimoji="1" lang="ja-JP" altLang="en-US" sz="2400" dirty="0"/>
              <a:t>活動スケジュール：</a:t>
            </a:r>
            <a:r>
              <a:rPr kumimoji="1" lang="en-US" altLang="ja-JP" sz="2400" dirty="0"/>
              <a:t>4</a:t>
            </a:r>
            <a:r>
              <a:rPr kumimoji="1" lang="ja-JP" altLang="en-US" sz="2400" dirty="0"/>
              <a:t>月タケノコ掘り開始</a:t>
            </a:r>
            <a:r>
              <a:rPr kumimoji="1" lang="en-US" altLang="ja-JP" sz="2400" dirty="0"/>
              <a:t>〜</a:t>
            </a:r>
            <a:r>
              <a:rPr kumimoji="1" lang="ja-JP" altLang="en-US" sz="2400" dirty="0"/>
              <a:t>草刈り</a:t>
            </a:r>
            <a:r>
              <a:rPr kumimoji="1" lang="en-US" altLang="ja-JP" sz="2400" dirty="0"/>
              <a:t>〜</a:t>
            </a:r>
            <a:r>
              <a:rPr kumimoji="1" lang="ja-JP" altLang="en-US" sz="2400" dirty="0"/>
              <a:t>竹林整備</a:t>
            </a:r>
            <a:r>
              <a:rPr kumimoji="1" lang="ja-JP" altLang="en-US" sz="1600" dirty="0"/>
              <a:t>（写真ファイル</a:t>
            </a:r>
            <a:r>
              <a:rPr kumimoji="1" lang="ja-JP" altLang="en-US" sz="2400" dirty="0"/>
              <a:t>）</a:t>
            </a:r>
            <a:endParaRPr kumimoji="1" lang="en-US" altLang="ja-JP" sz="2400" dirty="0"/>
          </a:p>
          <a:p>
            <a:endParaRPr kumimoji="1" lang="ja-JP" altLang="en-US" sz="2400" dirty="0"/>
          </a:p>
        </p:txBody>
      </p:sp>
      <p:sp>
        <p:nvSpPr>
          <p:cNvPr id="4" name="テキスト ボックス 3">
            <a:extLst>
              <a:ext uri="{FF2B5EF4-FFF2-40B4-BE49-F238E27FC236}">
                <a16:creationId xmlns:a16="http://schemas.microsoft.com/office/drawing/2014/main" id="{92308655-30C0-2997-28BB-F7F336966CE5}"/>
              </a:ext>
            </a:extLst>
          </p:cNvPr>
          <p:cNvSpPr txBox="1"/>
          <p:nvPr/>
        </p:nvSpPr>
        <p:spPr>
          <a:xfrm>
            <a:off x="11194991" y="384560"/>
            <a:ext cx="897309" cy="369332"/>
          </a:xfrm>
          <a:prstGeom prst="rect">
            <a:avLst/>
          </a:prstGeom>
          <a:noFill/>
        </p:spPr>
        <p:txBody>
          <a:bodyPr wrap="square" rtlCol="0">
            <a:spAutoFit/>
          </a:bodyPr>
          <a:lstStyle/>
          <a:p>
            <a:r>
              <a:rPr kumimoji="1" lang="en-US" altLang="ja-JP" dirty="0"/>
              <a:t>1</a:t>
            </a:r>
            <a:r>
              <a:rPr kumimoji="1" lang="ja-JP" altLang="en-US" dirty="0"/>
              <a:t>－</a:t>
            </a:r>
            <a:r>
              <a:rPr kumimoji="1" lang="en-US" altLang="ja-JP" dirty="0"/>
              <a:t>2</a:t>
            </a:r>
            <a:endParaRPr kumimoji="1" lang="ja-JP" altLang="en-US" dirty="0"/>
          </a:p>
        </p:txBody>
      </p:sp>
    </p:spTree>
    <p:extLst>
      <p:ext uri="{BB962C8B-B14F-4D97-AF65-F5344CB8AC3E}">
        <p14:creationId xmlns:p14="http://schemas.microsoft.com/office/powerpoint/2010/main" val="2799391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A701E82-A549-E27B-F94F-83179AEDC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77" y="1485102"/>
            <a:ext cx="8177201" cy="4610897"/>
          </a:xfrm>
          <a:prstGeom prst="rect">
            <a:avLst/>
          </a:prstGeom>
        </p:spPr>
      </p:pic>
      <p:sp>
        <p:nvSpPr>
          <p:cNvPr id="5" name="テキスト ボックス 4">
            <a:extLst>
              <a:ext uri="{FF2B5EF4-FFF2-40B4-BE49-F238E27FC236}">
                <a16:creationId xmlns:a16="http://schemas.microsoft.com/office/drawing/2014/main" id="{2CAC2CB3-EE88-2E18-6D58-F56F3A667468}"/>
              </a:ext>
            </a:extLst>
          </p:cNvPr>
          <p:cNvSpPr txBox="1"/>
          <p:nvPr/>
        </p:nvSpPr>
        <p:spPr>
          <a:xfrm>
            <a:off x="840510" y="387866"/>
            <a:ext cx="10169236" cy="646331"/>
          </a:xfrm>
          <a:prstGeom prst="rect">
            <a:avLst/>
          </a:prstGeom>
          <a:noFill/>
        </p:spPr>
        <p:txBody>
          <a:bodyPr wrap="square" rtlCol="0">
            <a:spAutoFit/>
          </a:bodyPr>
          <a:lstStyle/>
          <a:p>
            <a:r>
              <a:rPr kumimoji="1" lang="en-US" altLang="ja-JP" sz="3600" dirty="0"/>
              <a:t>【</a:t>
            </a:r>
            <a:r>
              <a:rPr kumimoji="1" lang="ja-JP" altLang="en-US" sz="3600" dirty="0"/>
              <a:t>活動内容</a:t>
            </a:r>
            <a:r>
              <a:rPr kumimoji="1" lang="en-US" altLang="ja-JP" sz="3600" dirty="0"/>
              <a:t>1</a:t>
            </a:r>
            <a:r>
              <a:rPr kumimoji="1" lang="ja-JP" altLang="en-US" sz="3600" dirty="0"/>
              <a:t>．水路の補修と水の確保</a:t>
            </a:r>
            <a:r>
              <a:rPr lang="en-US" altLang="ja-JP" sz="3600" dirty="0"/>
              <a:t>】</a:t>
            </a:r>
            <a:endParaRPr kumimoji="1" lang="ja-JP" altLang="en-US" sz="3600" dirty="0"/>
          </a:p>
        </p:txBody>
      </p:sp>
      <p:sp>
        <p:nvSpPr>
          <p:cNvPr id="6" name="テキスト ボックス 5">
            <a:extLst>
              <a:ext uri="{FF2B5EF4-FFF2-40B4-BE49-F238E27FC236}">
                <a16:creationId xmlns:a16="http://schemas.microsoft.com/office/drawing/2014/main" id="{70AD0349-1B6F-0AB6-A02A-C50FF19B713E}"/>
              </a:ext>
            </a:extLst>
          </p:cNvPr>
          <p:cNvSpPr txBox="1"/>
          <p:nvPr/>
        </p:nvSpPr>
        <p:spPr>
          <a:xfrm>
            <a:off x="9227127" y="1376218"/>
            <a:ext cx="2549237" cy="1815882"/>
          </a:xfrm>
          <a:prstGeom prst="rect">
            <a:avLst/>
          </a:prstGeom>
          <a:noFill/>
        </p:spPr>
        <p:txBody>
          <a:bodyPr wrap="square" rtlCol="0">
            <a:spAutoFit/>
          </a:bodyPr>
          <a:lstStyle/>
          <a:p>
            <a:r>
              <a:rPr kumimoji="1" lang="ja-JP" altLang="en-US" sz="2800" dirty="0"/>
              <a:t>・ゴミの掃除</a:t>
            </a:r>
            <a:endParaRPr kumimoji="1" lang="en-US" altLang="ja-JP" sz="2800" dirty="0"/>
          </a:p>
          <a:p>
            <a:r>
              <a:rPr kumimoji="1" lang="ja-JP" altLang="en-US" sz="2800" dirty="0"/>
              <a:t>・土手の補修</a:t>
            </a:r>
            <a:endParaRPr kumimoji="1" lang="en-US" altLang="ja-JP" sz="2800" dirty="0"/>
          </a:p>
          <a:p>
            <a:r>
              <a:rPr kumimoji="1" lang="ja-JP" altLang="en-US" sz="2800" dirty="0"/>
              <a:t>・水量の調整</a:t>
            </a:r>
            <a:endParaRPr kumimoji="1" lang="en-US" altLang="ja-JP" sz="2800" dirty="0"/>
          </a:p>
          <a:p>
            <a:r>
              <a:rPr kumimoji="1" lang="ja-JP" altLang="en-US" sz="2800" dirty="0"/>
              <a:t>・水位の調整</a:t>
            </a:r>
          </a:p>
        </p:txBody>
      </p:sp>
      <p:sp>
        <p:nvSpPr>
          <p:cNvPr id="3" name="テキスト ボックス 2">
            <a:extLst>
              <a:ext uri="{FF2B5EF4-FFF2-40B4-BE49-F238E27FC236}">
                <a16:creationId xmlns:a16="http://schemas.microsoft.com/office/drawing/2014/main" id="{48285430-FFA1-7C3C-8C22-AFE398E0E973}"/>
              </a:ext>
            </a:extLst>
          </p:cNvPr>
          <p:cNvSpPr txBox="1"/>
          <p:nvPr/>
        </p:nvSpPr>
        <p:spPr>
          <a:xfrm>
            <a:off x="11165983" y="618186"/>
            <a:ext cx="671979" cy="369332"/>
          </a:xfrm>
          <a:prstGeom prst="rect">
            <a:avLst/>
          </a:prstGeom>
          <a:noFill/>
        </p:spPr>
        <p:txBody>
          <a:bodyPr wrap="none" rtlCol="0">
            <a:spAutoFit/>
          </a:bodyPr>
          <a:lstStyle/>
          <a:p>
            <a:r>
              <a:rPr kumimoji="1" lang="en-US" altLang="ja-JP" dirty="0"/>
              <a:t>4</a:t>
            </a:r>
            <a:r>
              <a:rPr kumimoji="1" lang="ja-JP" altLang="en-US" dirty="0"/>
              <a:t>−</a:t>
            </a:r>
            <a:r>
              <a:rPr kumimoji="1" lang="en-US" altLang="ja-JP" dirty="0"/>
              <a:t>2</a:t>
            </a:r>
            <a:endParaRPr kumimoji="1" lang="ja-JP" altLang="en-US" dirty="0"/>
          </a:p>
        </p:txBody>
      </p:sp>
    </p:spTree>
    <p:extLst>
      <p:ext uri="{BB962C8B-B14F-4D97-AF65-F5344CB8AC3E}">
        <p14:creationId xmlns:p14="http://schemas.microsoft.com/office/powerpoint/2010/main" val="4177997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EFB9ACD-33DC-1185-E52E-20F469842164}"/>
              </a:ext>
            </a:extLst>
          </p:cNvPr>
          <p:cNvSpPr txBox="1"/>
          <p:nvPr/>
        </p:nvSpPr>
        <p:spPr>
          <a:xfrm>
            <a:off x="470019" y="700755"/>
            <a:ext cx="11454125" cy="6370975"/>
          </a:xfrm>
          <a:prstGeom prst="rect">
            <a:avLst/>
          </a:prstGeom>
          <a:noFill/>
        </p:spPr>
        <p:txBody>
          <a:bodyPr wrap="square" rtlCol="0">
            <a:spAutoFit/>
          </a:bodyPr>
          <a:lstStyle/>
          <a:p>
            <a:r>
              <a:rPr kumimoji="1" lang="en-US" altLang="ja-JP" sz="3200" dirty="0"/>
              <a:t>【</a:t>
            </a:r>
            <a:r>
              <a:rPr kumimoji="1" lang="ja-JP" altLang="en-US" sz="3200" dirty="0"/>
              <a:t>活動内容</a:t>
            </a:r>
            <a:r>
              <a:rPr kumimoji="1" lang="en-US" altLang="ja-JP" sz="3200" dirty="0"/>
              <a:t>2</a:t>
            </a:r>
            <a:r>
              <a:rPr kumimoji="1" lang="ja-JP" altLang="en-US" sz="3200" dirty="0"/>
              <a:t>．多様な水生生物が棲める環境・人間との共存</a:t>
            </a:r>
            <a:r>
              <a:rPr lang="en-US" altLang="ja-JP" sz="3200" dirty="0"/>
              <a:t>】</a:t>
            </a:r>
            <a:endParaRPr kumimoji="1" lang="en-US" altLang="ja-JP" sz="3200" dirty="0"/>
          </a:p>
          <a:p>
            <a:endParaRPr lang="en-US" altLang="ja-JP" sz="3200" dirty="0"/>
          </a:p>
          <a:p>
            <a:r>
              <a:rPr kumimoji="1" lang="ja-JP" altLang="en-US" sz="3200" dirty="0"/>
              <a:t>　</a:t>
            </a:r>
            <a:r>
              <a:rPr kumimoji="1" lang="ja-JP" altLang="en-US" sz="2800" dirty="0"/>
              <a:t>・水路の土手は自然堤防が原則</a:t>
            </a:r>
            <a:endParaRPr kumimoji="1" lang="en-US" altLang="ja-JP" sz="2800" dirty="0"/>
          </a:p>
          <a:p>
            <a:r>
              <a:rPr kumimoji="1" lang="ja-JP" altLang="en-US" sz="2800" dirty="0"/>
              <a:t>　　・水中から山までの連続性の確保（自然堤防）</a:t>
            </a:r>
            <a:endParaRPr kumimoji="1" lang="en-US" altLang="ja-JP" sz="2800" dirty="0"/>
          </a:p>
          <a:p>
            <a:r>
              <a:rPr kumimoji="1" lang="ja-JP" altLang="en-US" sz="2800" dirty="0"/>
              <a:t>　　・人が近づいても崩れない池、溝の法面を維持（補修）</a:t>
            </a:r>
            <a:endParaRPr kumimoji="1" lang="en-US" altLang="ja-JP" sz="2800" dirty="0"/>
          </a:p>
          <a:p>
            <a:endParaRPr kumimoji="1" lang="en-US" altLang="ja-JP" sz="2800" dirty="0"/>
          </a:p>
          <a:p>
            <a:r>
              <a:rPr kumimoji="1" lang="ja-JP" altLang="en-US" sz="2800" dirty="0"/>
              <a:t>　・ビオエリアは昆虫や水生生物が住む場所</a:t>
            </a:r>
            <a:endParaRPr kumimoji="1" lang="en-US" altLang="ja-JP" sz="2800" dirty="0"/>
          </a:p>
          <a:p>
            <a:r>
              <a:rPr kumimoji="1" lang="ja-JP" altLang="en-US" sz="2800" dirty="0"/>
              <a:t>　　・草は虎刈り、人間の通路だけを刈る</a:t>
            </a:r>
            <a:endParaRPr kumimoji="1" lang="en-US" altLang="ja-JP" sz="2800" dirty="0"/>
          </a:p>
          <a:p>
            <a:endParaRPr lang="en-US" altLang="ja-JP" sz="2800" dirty="0"/>
          </a:p>
          <a:p>
            <a:r>
              <a:rPr kumimoji="1" lang="ja-JP" altLang="en-US" sz="2800" dirty="0"/>
              <a:t>　・西池の北側を</a:t>
            </a:r>
            <a:r>
              <a:rPr lang="ja-JP" altLang="en-US" sz="2800" dirty="0"/>
              <a:t>葦の生える</a:t>
            </a:r>
            <a:r>
              <a:rPr kumimoji="1" lang="ja-JP" altLang="en-US" sz="2800" dirty="0"/>
              <a:t>湿地として維持</a:t>
            </a:r>
            <a:endParaRPr kumimoji="1" lang="en-US" altLang="ja-JP" sz="2800" dirty="0"/>
          </a:p>
          <a:p>
            <a:endParaRPr lang="en-US" altLang="ja-JP" sz="2800" dirty="0"/>
          </a:p>
          <a:p>
            <a:r>
              <a:rPr kumimoji="1" lang="ja-JP" altLang="en-US" sz="2800" dirty="0"/>
              <a:t>　・睡蓮や蓮の咲く池、レンコン、クワイの栽培</a:t>
            </a:r>
            <a:endParaRPr kumimoji="1" lang="en-US" altLang="ja-JP" sz="2800" dirty="0"/>
          </a:p>
          <a:p>
            <a:r>
              <a:rPr kumimoji="1" lang="ja-JP" altLang="en-US" sz="2800" dirty="0"/>
              <a:t>　　水辺の草花の栽培（アヤメ、カキツバタ、等）　　</a:t>
            </a:r>
            <a:endParaRPr kumimoji="1" lang="en-US" altLang="ja-JP" sz="2800" dirty="0"/>
          </a:p>
          <a:p>
            <a:r>
              <a:rPr kumimoji="1" lang="ja-JP" altLang="en-US" sz="3200" dirty="0"/>
              <a:t>　　</a:t>
            </a:r>
          </a:p>
        </p:txBody>
      </p:sp>
      <p:sp>
        <p:nvSpPr>
          <p:cNvPr id="2" name="テキスト ボックス 1">
            <a:extLst>
              <a:ext uri="{FF2B5EF4-FFF2-40B4-BE49-F238E27FC236}">
                <a16:creationId xmlns:a16="http://schemas.microsoft.com/office/drawing/2014/main" id="{D19AE964-F620-318A-D05D-9464043D7EE8}"/>
              </a:ext>
            </a:extLst>
          </p:cNvPr>
          <p:cNvSpPr txBox="1"/>
          <p:nvPr/>
        </p:nvSpPr>
        <p:spPr>
          <a:xfrm>
            <a:off x="11252165" y="216533"/>
            <a:ext cx="671979" cy="369332"/>
          </a:xfrm>
          <a:prstGeom prst="rect">
            <a:avLst/>
          </a:prstGeom>
          <a:noFill/>
        </p:spPr>
        <p:txBody>
          <a:bodyPr wrap="none" rtlCol="0">
            <a:spAutoFit/>
          </a:bodyPr>
          <a:lstStyle/>
          <a:p>
            <a:r>
              <a:rPr kumimoji="1" lang="en-US" altLang="ja-JP" dirty="0"/>
              <a:t>4</a:t>
            </a:r>
            <a:r>
              <a:rPr kumimoji="1" lang="ja-JP" altLang="en-US" dirty="0"/>
              <a:t>−</a:t>
            </a:r>
            <a:r>
              <a:rPr kumimoji="1" lang="en-US" altLang="ja-JP" dirty="0"/>
              <a:t>3</a:t>
            </a:r>
            <a:endParaRPr kumimoji="1" lang="ja-JP" altLang="en-US" dirty="0"/>
          </a:p>
        </p:txBody>
      </p:sp>
    </p:spTree>
    <p:extLst>
      <p:ext uri="{BB962C8B-B14F-4D97-AF65-F5344CB8AC3E}">
        <p14:creationId xmlns:p14="http://schemas.microsoft.com/office/powerpoint/2010/main" val="3297392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B41B251-5BFA-4924-B510-64287E1E5D99}"/>
              </a:ext>
            </a:extLst>
          </p:cNvPr>
          <p:cNvSpPr txBox="1"/>
          <p:nvPr/>
        </p:nvSpPr>
        <p:spPr>
          <a:xfrm>
            <a:off x="609600" y="406400"/>
            <a:ext cx="11582400" cy="6186309"/>
          </a:xfrm>
          <a:prstGeom prst="rect">
            <a:avLst/>
          </a:prstGeom>
          <a:noFill/>
        </p:spPr>
        <p:txBody>
          <a:bodyPr wrap="square" rtlCol="0">
            <a:spAutoFit/>
          </a:bodyPr>
          <a:lstStyle/>
          <a:p>
            <a:r>
              <a:rPr kumimoji="1" lang="en-US" altLang="ja-JP" sz="3600" dirty="0"/>
              <a:t>【</a:t>
            </a:r>
            <a:r>
              <a:rPr kumimoji="1" lang="ja-JP" altLang="en-US" sz="3600" dirty="0"/>
              <a:t>活動内容</a:t>
            </a:r>
            <a:r>
              <a:rPr kumimoji="1" lang="en-US" altLang="ja-JP" sz="3600" dirty="0"/>
              <a:t>3</a:t>
            </a:r>
            <a:r>
              <a:rPr kumimoji="1" lang="ja-JP" altLang="en-US" sz="3600" dirty="0"/>
              <a:t>．ペタキンの育種</a:t>
            </a:r>
            <a:r>
              <a:rPr lang="en-US" altLang="ja-JP" sz="3600" dirty="0"/>
              <a:t>】</a:t>
            </a:r>
            <a:endParaRPr kumimoji="1" lang="en-US" altLang="ja-JP" sz="3600" dirty="0"/>
          </a:p>
          <a:p>
            <a:r>
              <a:rPr kumimoji="1" lang="ja-JP" altLang="en-US" sz="3600" dirty="0"/>
              <a:t>　（西池をタナゴが棲む池にする）</a:t>
            </a:r>
            <a:endParaRPr kumimoji="1" lang="en-US" altLang="ja-JP" sz="3600" dirty="0"/>
          </a:p>
          <a:p>
            <a:r>
              <a:rPr kumimoji="1" lang="ja-JP" altLang="en-US" sz="3600" dirty="0"/>
              <a:t>　・天敵の除去</a:t>
            </a:r>
            <a:endParaRPr kumimoji="1" lang="en-US" altLang="ja-JP" sz="3600" dirty="0"/>
          </a:p>
          <a:p>
            <a:r>
              <a:rPr kumimoji="1" lang="ja-JP" altLang="en-US" sz="3600" dirty="0"/>
              <a:t>　　・ザリガニの駆除（田貝を食べる</a:t>
            </a:r>
            <a:r>
              <a:rPr kumimoji="1" lang="en-US" altLang="ja-JP" sz="3600" dirty="0"/>
              <a:t>)</a:t>
            </a:r>
          </a:p>
          <a:p>
            <a:r>
              <a:rPr kumimoji="1" lang="ja-JP" altLang="en-US" sz="3600" dirty="0"/>
              <a:t>　　・メダカの駆除 </a:t>
            </a:r>
            <a:endParaRPr kumimoji="1" lang="en-US" altLang="ja-JP" sz="3600" dirty="0"/>
          </a:p>
          <a:p>
            <a:r>
              <a:rPr lang="ja-JP" altLang="en-US" sz="3600" dirty="0"/>
              <a:t>　　・水鳥から守る（鷺、カワセミ、他）</a:t>
            </a:r>
            <a:endParaRPr lang="en-US" altLang="ja-JP" sz="3600" dirty="0"/>
          </a:p>
          <a:p>
            <a:r>
              <a:rPr kumimoji="1" lang="ja-JP" altLang="en-US" sz="3600" dirty="0"/>
              <a:t>　・水質の改善（田貝が食べる珪藻類を増やす）</a:t>
            </a:r>
            <a:endParaRPr kumimoji="1" lang="en-US" altLang="ja-JP" sz="3600" dirty="0"/>
          </a:p>
          <a:p>
            <a:r>
              <a:rPr kumimoji="1" lang="ja-JP" altLang="en-US" sz="3600" dirty="0"/>
              <a:t>　　（山の腐葉土、里山の栄養が溶け込む水を作る）</a:t>
            </a:r>
            <a:endParaRPr kumimoji="1" lang="en-US" altLang="ja-JP" sz="3600" dirty="0"/>
          </a:p>
          <a:p>
            <a:r>
              <a:rPr kumimoji="1" lang="ja-JP" altLang="en-US" sz="3600" dirty="0"/>
              <a:t>　　・落葉、刈り取った葦を池に入れて、水質改善</a:t>
            </a:r>
            <a:endParaRPr kumimoji="1" lang="en-US" altLang="ja-JP" sz="3600" dirty="0"/>
          </a:p>
          <a:p>
            <a:r>
              <a:rPr kumimoji="1" lang="ja-JP" altLang="en-US" sz="3600" dirty="0"/>
              <a:t>　　・定期的な池ざらいによる泥の排出</a:t>
            </a:r>
            <a:endParaRPr kumimoji="1" lang="en-US" altLang="ja-JP" sz="3600" dirty="0"/>
          </a:p>
          <a:p>
            <a:r>
              <a:rPr kumimoji="1" lang="ja-JP" altLang="en-US" sz="3600" dirty="0"/>
              <a:t>　　　　</a:t>
            </a:r>
          </a:p>
        </p:txBody>
      </p:sp>
      <p:sp>
        <p:nvSpPr>
          <p:cNvPr id="3" name="テキスト ボックス 2">
            <a:extLst>
              <a:ext uri="{FF2B5EF4-FFF2-40B4-BE49-F238E27FC236}">
                <a16:creationId xmlns:a16="http://schemas.microsoft.com/office/drawing/2014/main" id="{021E2B65-D1EF-A65B-7582-2B6C8AD08840}"/>
              </a:ext>
            </a:extLst>
          </p:cNvPr>
          <p:cNvSpPr txBox="1"/>
          <p:nvPr/>
        </p:nvSpPr>
        <p:spPr>
          <a:xfrm>
            <a:off x="11252165" y="216533"/>
            <a:ext cx="671979" cy="369332"/>
          </a:xfrm>
          <a:prstGeom prst="rect">
            <a:avLst/>
          </a:prstGeom>
          <a:noFill/>
        </p:spPr>
        <p:txBody>
          <a:bodyPr wrap="none" rtlCol="0">
            <a:spAutoFit/>
          </a:bodyPr>
          <a:lstStyle/>
          <a:p>
            <a:r>
              <a:rPr kumimoji="1" lang="en-US" altLang="ja-JP" dirty="0"/>
              <a:t>4</a:t>
            </a:r>
            <a:r>
              <a:rPr kumimoji="1" lang="ja-JP" altLang="en-US" dirty="0"/>
              <a:t>−</a:t>
            </a:r>
            <a:r>
              <a:rPr kumimoji="1" lang="en-US" altLang="ja-JP" dirty="0"/>
              <a:t>4</a:t>
            </a:r>
            <a:endParaRPr kumimoji="1" lang="ja-JP" altLang="en-US" dirty="0"/>
          </a:p>
        </p:txBody>
      </p:sp>
    </p:spTree>
    <p:extLst>
      <p:ext uri="{BB962C8B-B14F-4D97-AF65-F5344CB8AC3E}">
        <p14:creationId xmlns:p14="http://schemas.microsoft.com/office/powerpoint/2010/main" val="735990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13FE750-9477-F7F8-BE5E-FC13E44C031D}"/>
              </a:ext>
            </a:extLst>
          </p:cNvPr>
          <p:cNvSpPr txBox="1"/>
          <p:nvPr/>
        </p:nvSpPr>
        <p:spPr>
          <a:xfrm>
            <a:off x="762000" y="289679"/>
            <a:ext cx="10668000" cy="5355312"/>
          </a:xfrm>
          <a:prstGeom prst="rect">
            <a:avLst/>
          </a:prstGeom>
          <a:noFill/>
        </p:spPr>
        <p:txBody>
          <a:bodyPr wrap="square" rtlCol="0">
            <a:spAutoFit/>
          </a:bodyPr>
          <a:lstStyle/>
          <a:p>
            <a:r>
              <a:rPr kumimoji="1" lang="en-US" altLang="ja-JP" sz="3600" dirty="0"/>
              <a:t>【</a:t>
            </a:r>
            <a:r>
              <a:rPr kumimoji="1" lang="ja-JP" altLang="en-US" sz="3600" dirty="0"/>
              <a:t>現状の課題</a:t>
            </a:r>
            <a:r>
              <a:rPr lang="en-US" altLang="ja-JP" sz="3600" dirty="0"/>
              <a:t>】</a:t>
            </a:r>
            <a:endParaRPr kumimoji="1" lang="en-US" altLang="ja-JP" sz="3600" dirty="0"/>
          </a:p>
          <a:p>
            <a:r>
              <a:rPr lang="ja-JP" altLang="en-US" sz="3600" dirty="0"/>
              <a:t>　・活動メンバーの確保</a:t>
            </a:r>
            <a:endParaRPr lang="en-US" altLang="ja-JP" sz="3600" dirty="0"/>
          </a:p>
          <a:p>
            <a:r>
              <a:rPr kumimoji="1" lang="ja-JP" altLang="en-US" sz="3600" dirty="0"/>
              <a:t>　・規模の大きな土木工事がある場合の協働体制</a:t>
            </a:r>
            <a:endParaRPr kumimoji="1" lang="en-US" altLang="ja-JP" sz="3600" dirty="0"/>
          </a:p>
          <a:p>
            <a:r>
              <a:rPr kumimoji="1" lang="ja-JP" altLang="en-US" sz="3600" dirty="0"/>
              <a:t>　　の強化</a:t>
            </a:r>
            <a:endParaRPr kumimoji="1" lang="en-US" altLang="ja-JP" sz="3600" dirty="0"/>
          </a:p>
          <a:p>
            <a:r>
              <a:rPr kumimoji="1" lang="ja-JP" altLang="en-US" sz="3600" dirty="0"/>
              <a:t>　</a:t>
            </a:r>
            <a:endParaRPr kumimoji="1" lang="en-US" altLang="ja-JP" sz="3600" dirty="0"/>
          </a:p>
          <a:p>
            <a:r>
              <a:rPr kumimoji="1" lang="en-US" altLang="ja-JP" sz="3600" dirty="0"/>
              <a:t>【</a:t>
            </a:r>
            <a:r>
              <a:rPr kumimoji="1" lang="ja-JP" altLang="en-US" sz="3600" dirty="0"/>
              <a:t>次年度の計画</a:t>
            </a:r>
            <a:r>
              <a:rPr lang="en-US" altLang="ja-JP" sz="3600" dirty="0"/>
              <a:t>】</a:t>
            </a:r>
          </a:p>
          <a:p>
            <a:r>
              <a:rPr kumimoji="1" lang="ja-JP" altLang="en-US" sz="3600" dirty="0"/>
              <a:t>　・西池の環境改善（田貝が棲める環境の実現）</a:t>
            </a:r>
            <a:endParaRPr kumimoji="1" lang="en-US" altLang="ja-JP" sz="3600" dirty="0"/>
          </a:p>
          <a:p>
            <a:r>
              <a:rPr kumimoji="1" lang="ja-JP" altLang="en-US" sz="3600" dirty="0"/>
              <a:t>　・水田の東の湿地を活用した水質の改善</a:t>
            </a:r>
            <a:endParaRPr kumimoji="1" lang="en-US" altLang="ja-JP" sz="3600" dirty="0"/>
          </a:p>
          <a:p>
            <a:r>
              <a:rPr kumimoji="1" lang="ja-JP" altLang="en-US" sz="3600" dirty="0"/>
              <a:t>　・レンコン、クワイの栽培、収穫　</a:t>
            </a:r>
            <a:endParaRPr kumimoji="1" lang="en-US" altLang="ja-JP" sz="3600" dirty="0"/>
          </a:p>
          <a:p>
            <a:endParaRPr kumimoji="1" lang="ja-JP" altLang="en-US" dirty="0"/>
          </a:p>
        </p:txBody>
      </p:sp>
      <p:sp>
        <p:nvSpPr>
          <p:cNvPr id="3" name="テキスト ボックス 2">
            <a:extLst>
              <a:ext uri="{FF2B5EF4-FFF2-40B4-BE49-F238E27FC236}">
                <a16:creationId xmlns:a16="http://schemas.microsoft.com/office/drawing/2014/main" id="{DD1EBB33-4DBF-5399-1B90-81C8B587A4DD}"/>
              </a:ext>
            </a:extLst>
          </p:cNvPr>
          <p:cNvSpPr txBox="1"/>
          <p:nvPr/>
        </p:nvSpPr>
        <p:spPr>
          <a:xfrm>
            <a:off x="11252165" y="216533"/>
            <a:ext cx="671979" cy="369332"/>
          </a:xfrm>
          <a:prstGeom prst="rect">
            <a:avLst/>
          </a:prstGeom>
          <a:noFill/>
        </p:spPr>
        <p:txBody>
          <a:bodyPr wrap="none" rtlCol="0">
            <a:spAutoFit/>
          </a:bodyPr>
          <a:lstStyle/>
          <a:p>
            <a:r>
              <a:rPr kumimoji="1" lang="en-US" altLang="ja-JP" dirty="0"/>
              <a:t>4</a:t>
            </a:r>
            <a:r>
              <a:rPr kumimoji="1" lang="ja-JP" altLang="en-US" dirty="0"/>
              <a:t>−</a:t>
            </a:r>
            <a:r>
              <a:rPr kumimoji="1" lang="en-US" altLang="ja-JP" dirty="0"/>
              <a:t>5</a:t>
            </a:r>
            <a:endParaRPr kumimoji="1" lang="ja-JP" altLang="en-US" dirty="0"/>
          </a:p>
        </p:txBody>
      </p:sp>
    </p:spTree>
    <p:extLst>
      <p:ext uri="{BB962C8B-B14F-4D97-AF65-F5344CB8AC3E}">
        <p14:creationId xmlns:p14="http://schemas.microsoft.com/office/powerpoint/2010/main" val="2665034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6A1A37-0055-63E4-C973-63687C6F4BB9}"/>
              </a:ext>
            </a:extLst>
          </p:cNvPr>
          <p:cNvSpPr>
            <a:spLocks noGrp="1"/>
          </p:cNvSpPr>
          <p:nvPr>
            <p:ph type="title"/>
          </p:nvPr>
        </p:nvSpPr>
        <p:spPr>
          <a:xfrm>
            <a:off x="344887" y="582024"/>
            <a:ext cx="2044860" cy="369331"/>
          </a:xfrm>
        </p:spPr>
        <p:txBody>
          <a:bodyPr>
            <a:normAutofit fontScale="90000"/>
          </a:bodyPr>
          <a:lstStyle/>
          <a:p>
            <a:br>
              <a:rPr lang="en-US" altLang="ja-JP" dirty="0"/>
            </a:br>
            <a:br>
              <a:rPr kumimoji="1" lang="en-US" altLang="ja-JP" dirty="0"/>
            </a:br>
            <a:br>
              <a:rPr kumimoji="1" lang="en-US" altLang="ja-JP" dirty="0"/>
            </a:br>
            <a:br>
              <a:rPr kumimoji="1" lang="en-US" altLang="ja-JP" dirty="0"/>
            </a:br>
            <a:br>
              <a:rPr kumimoji="1" lang="en-US" altLang="ja-JP" dirty="0"/>
            </a:br>
            <a:br>
              <a:rPr kumimoji="1" lang="en-US" altLang="ja-JP" dirty="0"/>
            </a:br>
            <a:endParaRPr kumimoji="1" lang="ja-JP" altLang="en-US"/>
          </a:p>
        </p:txBody>
      </p:sp>
      <p:sp>
        <p:nvSpPr>
          <p:cNvPr id="4" name="テキスト プレースホルダー 3">
            <a:extLst>
              <a:ext uri="{FF2B5EF4-FFF2-40B4-BE49-F238E27FC236}">
                <a16:creationId xmlns:a16="http://schemas.microsoft.com/office/drawing/2014/main" id="{4A4547F3-A9B9-745B-CA7A-2B7ECFA9ADE5}"/>
              </a:ext>
            </a:extLst>
          </p:cNvPr>
          <p:cNvSpPr>
            <a:spLocks noGrp="1"/>
          </p:cNvSpPr>
          <p:nvPr>
            <p:ph type="body" sz="half" idx="2"/>
          </p:nvPr>
        </p:nvSpPr>
        <p:spPr>
          <a:xfrm>
            <a:off x="344887" y="4217160"/>
            <a:ext cx="2025780" cy="830997"/>
          </a:xfrm>
        </p:spPr>
        <p:txBody>
          <a:bodyPr>
            <a:normAutofit fontScale="32500" lnSpcReduction="20000"/>
          </a:bodyPr>
          <a:lstStyle/>
          <a:p>
            <a:r>
              <a:rPr lang="ja-JP" altLang="en-US"/>
              <a:t>タケノコ堀</a:t>
            </a:r>
            <a:endParaRPr lang="en-US" altLang="ja-JP" dirty="0"/>
          </a:p>
          <a:p>
            <a:r>
              <a:rPr kumimoji="1" lang="ja-JP" altLang="en-US" sz="8000"/>
              <a:t>４月　初旬</a:t>
            </a:r>
            <a:endParaRPr lang="en-US" altLang="ja-JP" sz="8000" dirty="0"/>
          </a:p>
          <a:p>
            <a:endParaRPr kumimoji="1" lang="en-US" altLang="ja-JP" dirty="0"/>
          </a:p>
          <a:p>
            <a:endParaRPr kumimoji="1" lang="en-US" altLang="ja-JP" dirty="0"/>
          </a:p>
          <a:p>
            <a:endParaRPr lang="en-US" altLang="ja-JP" dirty="0"/>
          </a:p>
          <a:p>
            <a:endParaRPr kumimoji="1"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p:txBody>
      </p:sp>
      <p:pic>
        <p:nvPicPr>
          <p:cNvPr id="5" name="図 4">
            <a:extLst>
              <a:ext uri="{FF2B5EF4-FFF2-40B4-BE49-F238E27FC236}">
                <a16:creationId xmlns:a16="http://schemas.microsoft.com/office/drawing/2014/main" id="{6AA40779-2A3E-C54B-26D3-30F835B0B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7144" y="3574023"/>
            <a:ext cx="4115758" cy="275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99388EB2-1F06-4D39-808A-729950AF6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7144" y="295936"/>
            <a:ext cx="4115758" cy="2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a:extLst>
              <a:ext uri="{FF2B5EF4-FFF2-40B4-BE49-F238E27FC236}">
                <a16:creationId xmlns:a16="http://schemas.microsoft.com/office/drawing/2014/main" id="{BD510DDD-D23B-72C4-0182-15F2D230B4F1}"/>
              </a:ext>
            </a:extLst>
          </p:cNvPr>
          <p:cNvSpPr txBox="1"/>
          <p:nvPr/>
        </p:nvSpPr>
        <p:spPr>
          <a:xfrm>
            <a:off x="3386667" y="6344004"/>
            <a:ext cx="5977466" cy="369332"/>
          </a:xfrm>
          <a:prstGeom prst="rect">
            <a:avLst/>
          </a:prstGeom>
          <a:noFill/>
        </p:spPr>
        <p:txBody>
          <a:bodyPr wrap="square" rtlCol="0">
            <a:spAutoFit/>
          </a:bodyPr>
          <a:lstStyle/>
          <a:p>
            <a:r>
              <a:rPr kumimoji="1" lang="en-US" altLang="ja-JP" dirty="0"/>
              <a:t>4</a:t>
            </a:r>
            <a:r>
              <a:rPr kumimoji="1" lang="ja-JP" altLang="en-US"/>
              <a:t>月初旬タケノコ掘り開始、</a:t>
            </a:r>
            <a:r>
              <a:rPr kumimoji="1" lang="en-US" altLang="ja-JP" dirty="0"/>
              <a:t>R5</a:t>
            </a:r>
            <a:r>
              <a:rPr kumimoji="1" lang="ja-JP" altLang="en-US"/>
              <a:t>はほとんど収穫</a:t>
            </a:r>
            <a:r>
              <a:rPr lang="ja-JP" altLang="en-US"/>
              <a:t>なかった</a:t>
            </a:r>
            <a:endParaRPr kumimoji="1" lang="ja-JP" altLang="en-US"/>
          </a:p>
        </p:txBody>
      </p:sp>
      <p:sp>
        <p:nvSpPr>
          <p:cNvPr id="3" name="テキスト ボックス 2">
            <a:extLst>
              <a:ext uri="{FF2B5EF4-FFF2-40B4-BE49-F238E27FC236}">
                <a16:creationId xmlns:a16="http://schemas.microsoft.com/office/drawing/2014/main" id="{571FCD54-C10C-4292-DE8A-E8D4440E89A8}"/>
              </a:ext>
            </a:extLst>
          </p:cNvPr>
          <p:cNvSpPr txBox="1"/>
          <p:nvPr/>
        </p:nvSpPr>
        <p:spPr>
          <a:xfrm>
            <a:off x="3386667" y="3204691"/>
            <a:ext cx="5621866" cy="369332"/>
          </a:xfrm>
          <a:prstGeom prst="rect">
            <a:avLst/>
          </a:prstGeom>
          <a:noFill/>
        </p:spPr>
        <p:txBody>
          <a:bodyPr wrap="square" rtlCol="0">
            <a:spAutoFit/>
          </a:bodyPr>
          <a:lstStyle/>
          <a:p>
            <a:r>
              <a:rPr kumimoji="1" lang="ja-JP" altLang="en-US"/>
              <a:t>竹チップの活用は多岐に渡る（</a:t>
            </a:r>
            <a:r>
              <a:rPr kumimoji="1" lang="en-US" altLang="ja-JP" dirty="0"/>
              <a:t>3</a:t>
            </a:r>
            <a:r>
              <a:rPr kumimoji="1" lang="ja-JP" altLang="en-US"/>
              <a:t>か月で熟れ堆肥に）</a:t>
            </a:r>
          </a:p>
        </p:txBody>
      </p:sp>
      <p:sp>
        <p:nvSpPr>
          <p:cNvPr id="7" name="テキスト ボックス 6">
            <a:extLst>
              <a:ext uri="{FF2B5EF4-FFF2-40B4-BE49-F238E27FC236}">
                <a16:creationId xmlns:a16="http://schemas.microsoft.com/office/drawing/2014/main" id="{954DB777-BE88-6C25-756D-8D4274F3E028}"/>
              </a:ext>
            </a:extLst>
          </p:cNvPr>
          <p:cNvSpPr txBox="1"/>
          <p:nvPr/>
        </p:nvSpPr>
        <p:spPr>
          <a:xfrm>
            <a:off x="150197" y="692724"/>
            <a:ext cx="2541246" cy="830997"/>
          </a:xfrm>
          <a:prstGeom prst="rect">
            <a:avLst/>
          </a:prstGeom>
          <a:noFill/>
        </p:spPr>
        <p:txBody>
          <a:bodyPr wrap="square" rtlCol="0">
            <a:spAutoFit/>
          </a:bodyPr>
          <a:lstStyle/>
          <a:p>
            <a:r>
              <a:rPr kumimoji="1" lang="ja-JP" altLang="en-US" sz="2400"/>
              <a:t>１</a:t>
            </a:r>
            <a:r>
              <a:rPr kumimoji="1" lang="en-US" altLang="ja-JP" sz="2400" dirty="0"/>
              <a:t>〜3</a:t>
            </a:r>
            <a:r>
              <a:rPr kumimoji="1" lang="ja-JP" altLang="en-US" sz="2400"/>
              <a:t>月チッパー作業</a:t>
            </a:r>
          </a:p>
        </p:txBody>
      </p:sp>
      <p:sp>
        <p:nvSpPr>
          <p:cNvPr id="8" name="テキスト ボックス 7">
            <a:extLst>
              <a:ext uri="{FF2B5EF4-FFF2-40B4-BE49-F238E27FC236}">
                <a16:creationId xmlns:a16="http://schemas.microsoft.com/office/drawing/2014/main" id="{CCF79CA5-76F9-C91B-7853-2C11FB43C275}"/>
              </a:ext>
            </a:extLst>
          </p:cNvPr>
          <p:cNvSpPr txBox="1"/>
          <p:nvPr/>
        </p:nvSpPr>
        <p:spPr>
          <a:xfrm>
            <a:off x="11194991" y="384560"/>
            <a:ext cx="897309" cy="369332"/>
          </a:xfrm>
          <a:prstGeom prst="rect">
            <a:avLst/>
          </a:prstGeom>
          <a:noFill/>
        </p:spPr>
        <p:txBody>
          <a:bodyPr wrap="square" rtlCol="0">
            <a:spAutoFit/>
          </a:bodyPr>
          <a:lstStyle/>
          <a:p>
            <a:r>
              <a:rPr kumimoji="1" lang="en-US" altLang="ja-JP" dirty="0"/>
              <a:t>1</a:t>
            </a:r>
            <a:r>
              <a:rPr kumimoji="1" lang="ja-JP" altLang="en-US" dirty="0"/>
              <a:t>－</a:t>
            </a:r>
            <a:r>
              <a:rPr kumimoji="1" lang="en-US" altLang="ja-JP" dirty="0"/>
              <a:t>3</a:t>
            </a:r>
            <a:endParaRPr kumimoji="1" lang="ja-JP" altLang="en-US" dirty="0"/>
          </a:p>
        </p:txBody>
      </p:sp>
    </p:spTree>
    <p:extLst>
      <p:ext uri="{BB962C8B-B14F-4D97-AF65-F5344CB8AC3E}">
        <p14:creationId xmlns:p14="http://schemas.microsoft.com/office/powerpoint/2010/main" val="72204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FEEFB08-CEC7-5673-A53E-7BA5A96592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199" y="565462"/>
            <a:ext cx="3330738" cy="2482538"/>
          </a:xfrm>
          <a:prstGeom prst="rect">
            <a:avLst/>
          </a:prstGeom>
          <a:noFill/>
          <a:ln>
            <a:noFill/>
          </a:ln>
        </p:spPr>
      </p:pic>
      <p:pic>
        <p:nvPicPr>
          <p:cNvPr id="5" name="図 4">
            <a:extLst>
              <a:ext uri="{FF2B5EF4-FFF2-40B4-BE49-F238E27FC236}">
                <a16:creationId xmlns:a16="http://schemas.microsoft.com/office/drawing/2014/main" id="{E1083149-87B7-2729-A6B0-50CB8AC932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0975" y="565462"/>
            <a:ext cx="3310050" cy="2482538"/>
          </a:xfrm>
          <a:prstGeom prst="rect">
            <a:avLst/>
          </a:prstGeom>
          <a:noFill/>
          <a:ln>
            <a:noFill/>
          </a:ln>
        </p:spPr>
      </p:pic>
      <p:pic>
        <p:nvPicPr>
          <p:cNvPr id="6" name="図 5">
            <a:extLst>
              <a:ext uri="{FF2B5EF4-FFF2-40B4-BE49-F238E27FC236}">
                <a16:creationId xmlns:a16="http://schemas.microsoft.com/office/drawing/2014/main" id="{04F35DE4-4451-7A6A-5DA2-1237134B0A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0899" y="584512"/>
            <a:ext cx="3284651" cy="2463488"/>
          </a:xfrm>
          <a:prstGeom prst="rect">
            <a:avLst/>
          </a:prstGeom>
          <a:noFill/>
          <a:ln>
            <a:noFill/>
          </a:ln>
        </p:spPr>
      </p:pic>
      <p:pic>
        <p:nvPicPr>
          <p:cNvPr id="7" name="図 6">
            <a:extLst>
              <a:ext uri="{FF2B5EF4-FFF2-40B4-BE49-F238E27FC236}">
                <a16:creationId xmlns:a16="http://schemas.microsoft.com/office/drawing/2014/main" id="{5D8F70BC-99B1-0602-6CE7-D415775500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1199" y="3568522"/>
            <a:ext cx="3303038" cy="2482538"/>
          </a:xfrm>
          <a:prstGeom prst="rect">
            <a:avLst/>
          </a:prstGeom>
          <a:noFill/>
          <a:ln>
            <a:noFill/>
          </a:ln>
        </p:spPr>
      </p:pic>
      <p:pic>
        <p:nvPicPr>
          <p:cNvPr id="9" name="図 8">
            <a:extLst>
              <a:ext uri="{FF2B5EF4-FFF2-40B4-BE49-F238E27FC236}">
                <a16:creationId xmlns:a16="http://schemas.microsoft.com/office/drawing/2014/main" id="{CDEC18B6-6A89-224F-1E92-F9A481F282B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40975" y="3531980"/>
            <a:ext cx="3317184" cy="2482538"/>
          </a:xfrm>
          <a:prstGeom prst="rect">
            <a:avLst/>
          </a:prstGeom>
          <a:noFill/>
          <a:ln>
            <a:noFill/>
          </a:ln>
        </p:spPr>
      </p:pic>
      <p:pic>
        <p:nvPicPr>
          <p:cNvPr id="10" name="図 9">
            <a:extLst>
              <a:ext uri="{FF2B5EF4-FFF2-40B4-BE49-F238E27FC236}">
                <a16:creationId xmlns:a16="http://schemas.microsoft.com/office/drawing/2014/main" id="{333217C9-97B9-C73C-F939-15D1F50460D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10898" y="3530912"/>
            <a:ext cx="3270493" cy="2463488"/>
          </a:xfrm>
          <a:prstGeom prst="rect">
            <a:avLst/>
          </a:prstGeom>
          <a:noFill/>
          <a:ln>
            <a:noFill/>
          </a:ln>
        </p:spPr>
      </p:pic>
      <p:sp>
        <p:nvSpPr>
          <p:cNvPr id="14" name="テキスト ボックス 13">
            <a:extLst>
              <a:ext uri="{FF2B5EF4-FFF2-40B4-BE49-F238E27FC236}">
                <a16:creationId xmlns:a16="http://schemas.microsoft.com/office/drawing/2014/main" id="{8E59F791-69C8-8358-8585-89FB53851E08}"/>
              </a:ext>
            </a:extLst>
          </p:cNvPr>
          <p:cNvSpPr txBox="1"/>
          <p:nvPr/>
        </p:nvSpPr>
        <p:spPr>
          <a:xfrm>
            <a:off x="568960" y="3118058"/>
            <a:ext cx="4693920" cy="646331"/>
          </a:xfrm>
          <a:prstGeom prst="rect">
            <a:avLst/>
          </a:prstGeom>
          <a:noFill/>
        </p:spPr>
        <p:txBody>
          <a:bodyPr wrap="square" rtlCol="0">
            <a:spAutoFit/>
          </a:bodyPr>
          <a:lstStyle/>
          <a:p>
            <a:r>
              <a:rPr kumimoji="1" lang="ja-JP" altLang="en-US"/>
              <a:t>５月：草刈り安全講習会（約</a:t>
            </a:r>
            <a:r>
              <a:rPr kumimoji="1" lang="en-US" altLang="ja-JP" dirty="0"/>
              <a:t>30</a:t>
            </a:r>
            <a:r>
              <a:rPr kumimoji="1" lang="ja-JP" altLang="en-US"/>
              <a:t>名前後が参加）</a:t>
            </a:r>
          </a:p>
        </p:txBody>
      </p:sp>
      <p:sp>
        <p:nvSpPr>
          <p:cNvPr id="15" name="テキスト ボックス 14">
            <a:extLst>
              <a:ext uri="{FF2B5EF4-FFF2-40B4-BE49-F238E27FC236}">
                <a16:creationId xmlns:a16="http://schemas.microsoft.com/office/drawing/2014/main" id="{0F110BEC-8D8D-ACC9-4D09-05A653E1B9A9}"/>
              </a:ext>
            </a:extLst>
          </p:cNvPr>
          <p:cNvSpPr txBox="1"/>
          <p:nvPr/>
        </p:nvSpPr>
        <p:spPr>
          <a:xfrm>
            <a:off x="812800" y="6238240"/>
            <a:ext cx="5120640" cy="646331"/>
          </a:xfrm>
          <a:prstGeom prst="rect">
            <a:avLst/>
          </a:prstGeom>
          <a:noFill/>
        </p:spPr>
        <p:txBody>
          <a:bodyPr wrap="square" rtlCol="0">
            <a:spAutoFit/>
          </a:bodyPr>
          <a:lstStyle/>
          <a:p>
            <a:r>
              <a:rPr kumimoji="1" lang="ja-JP" altLang="en-US"/>
              <a:t>６</a:t>
            </a:r>
            <a:r>
              <a:rPr kumimoji="1" lang="en-US" altLang="ja-JP" dirty="0"/>
              <a:t>〜</a:t>
            </a:r>
            <a:r>
              <a:rPr kumimoji="1" lang="ja-JP" altLang="en-US"/>
              <a:t>１０月</a:t>
            </a:r>
            <a:r>
              <a:rPr kumimoji="1" lang="en-US" altLang="ja-JP" dirty="0"/>
              <a:t>JR</a:t>
            </a:r>
            <a:r>
              <a:rPr kumimoji="1" lang="ja-JP" altLang="en-US"/>
              <a:t>の三角地、自転車道法面、梅林の草刈り整備</a:t>
            </a:r>
          </a:p>
        </p:txBody>
      </p:sp>
      <p:sp>
        <p:nvSpPr>
          <p:cNvPr id="2" name="テキスト ボックス 1">
            <a:extLst>
              <a:ext uri="{FF2B5EF4-FFF2-40B4-BE49-F238E27FC236}">
                <a16:creationId xmlns:a16="http://schemas.microsoft.com/office/drawing/2014/main" id="{AA4DB672-6E03-AA4B-CD26-3F69BCF680AB}"/>
              </a:ext>
            </a:extLst>
          </p:cNvPr>
          <p:cNvSpPr txBox="1"/>
          <p:nvPr/>
        </p:nvSpPr>
        <p:spPr>
          <a:xfrm>
            <a:off x="11294691" y="282011"/>
            <a:ext cx="897309" cy="369332"/>
          </a:xfrm>
          <a:prstGeom prst="rect">
            <a:avLst/>
          </a:prstGeom>
          <a:noFill/>
        </p:spPr>
        <p:txBody>
          <a:bodyPr wrap="square" rtlCol="0">
            <a:spAutoFit/>
          </a:bodyPr>
          <a:lstStyle/>
          <a:p>
            <a:r>
              <a:rPr kumimoji="1" lang="en-US" altLang="ja-JP" dirty="0"/>
              <a:t>1</a:t>
            </a:r>
            <a:r>
              <a:rPr kumimoji="1" lang="ja-JP" altLang="en-US" dirty="0"/>
              <a:t>－</a:t>
            </a:r>
            <a:r>
              <a:rPr kumimoji="1" lang="en-US" altLang="ja-JP" dirty="0"/>
              <a:t>4</a:t>
            </a:r>
            <a:endParaRPr kumimoji="1" lang="ja-JP" altLang="en-US" dirty="0"/>
          </a:p>
        </p:txBody>
      </p:sp>
    </p:spTree>
    <p:extLst>
      <p:ext uri="{BB962C8B-B14F-4D97-AF65-F5344CB8AC3E}">
        <p14:creationId xmlns:p14="http://schemas.microsoft.com/office/powerpoint/2010/main" val="2749872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D55BF-BF8A-01F3-BF35-EDF5A411B39C}"/>
              </a:ext>
            </a:extLst>
          </p:cNvPr>
          <p:cNvSpPr>
            <a:spLocks noGrp="1"/>
          </p:cNvSpPr>
          <p:nvPr>
            <p:ph type="title"/>
          </p:nvPr>
        </p:nvSpPr>
        <p:spPr>
          <a:xfrm>
            <a:off x="838200" y="365125"/>
            <a:ext cx="10515600" cy="5811838"/>
          </a:xfrm>
        </p:spPr>
        <p:txBody>
          <a:bodyPr/>
          <a:lstStyle/>
          <a:p>
            <a:br>
              <a:rPr lang="en-US" altLang="ja-JP" sz="2400" dirty="0"/>
            </a:br>
            <a:r>
              <a:rPr lang="ja-JP" altLang="en-US" sz="2000"/>
              <a:t>７</a:t>
            </a:r>
            <a:r>
              <a:rPr lang="en-US" altLang="ja-JP" sz="2000" dirty="0"/>
              <a:t>〜10</a:t>
            </a:r>
            <a:r>
              <a:rPr lang="ja-JP" altLang="en-US" sz="2000"/>
              <a:t>月　彩りの森：自走式モア・スパイダーによる草刈　　梅林</a:t>
            </a:r>
            <a:r>
              <a:rPr kumimoji="1" lang="ja-JP" altLang="en-US" sz="2000"/>
              <a:t>・花壇の周辺整備</a:t>
            </a:r>
            <a:br>
              <a:rPr kumimoji="1" lang="en-US" altLang="ja-JP" dirty="0"/>
            </a:br>
            <a:endParaRPr kumimoji="1" lang="ja-JP" altLang="en-US"/>
          </a:p>
        </p:txBody>
      </p:sp>
      <p:pic>
        <p:nvPicPr>
          <p:cNvPr id="4" name="コンテンツ プレースホルダー 3">
            <a:extLst>
              <a:ext uri="{FF2B5EF4-FFF2-40B4-BE49-F238E27FC236}">
                <a16:creationId xmlns:a16="http://schemas.microsoft.com/office/drawing/2014/main" id="{68729CCD-3CD3-3286-7AA7-EAB83F96C1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3208263" cy="238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32C99132-4E57-BF7A-E1D7-0BB30AC12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147" y="365125"/>
            <a:ext cx="3254349" cy="246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22DC240E-E054-2BD4-46DD-E9A9095B0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242" y="410247"/>
            <a:ext cx="3128758" cy="234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CDFD9918-6EFA-4B21-D8F2-7ED0663E0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824" y="3255667"/>
            <a:ext cx="3283617" cy="246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a:extLst>
              <a:ext uri="{FF2B5EF4-FFF2-40B4-BE49-F238E27FC236}">
                <a16:creationId xmlns:a16="http://schemas.microsoft.com/office/drawing/2014/main" id="{DBF6655F-EA30-FC52-2693-9EAD01EE28B1}"/>
              </a:ext>
            </a:extLst>
          </p:cNvPr>
          <p:cNvSpPr txBox="1"/>
          <p:nvPr/>
        </p:nvSpPr>
        <p:spPr>
          <a:xfrm>
            <a:off x="836824" y="5875265"/>
            <a:ext cx="9212778" cy="646331"/>
          </a:xfrm>
          <a:prstGeom prst="rect">
            <a:avLst/>
          </a:prstGeom>
          <a:noFill/>
        </p:spPr>
        <p:txBody>
          <a:bodyPr wrap="none" rtlCol="0">
            <a:spAutoFit/>
          </a:bodyPr>
          <a:lstStyle/>
          <a:p>
            <a:r>
              <a:rPr kumimoji="1" lang="en-US" altLang="ja-JP" dirty="0"/>
              <a:t>12</a:t>
            </a:r>
            <a:r>
              <a:rPr kumimoji="1" lang="ja-JP" altLang="en-US"/>
              <a:t>月ならやま大通り目隠しの垣根作業（県の側道整備で竹林が透け透けになりすぎた）</a:t>
            </a:r>
            <a:endParaRPr kumimoji="1" lang="en-US" altLang="ja-JP" dirty="0"/>
          </a:p>
          <a:p>
            <a:endParaRPr kumimoji="1" lang="ja-JP" altLang="en-US"/>
          </a:p>
        </p:txBody>
      </p:sp>
      <p:sp>
        <p:nvSpPr>
          <p:cNvPr id="3" name="テキスト ボックス 2">
            <a:extLst>
              <a:ext uri="{FF2B5EF4-FFF2-40B4-BE49-F238E27FC236}">
                <a16:creationId xmlns:a16="http://schemas.microsoft.com/office/drawing/2014/main" id="{5330A41A-023B-CB2B-0DCC-0E954E29EB3F}"/>
              </a:ext>
            </a:extLst>
          </p:cNvPr>
          <p:cNvSpPr txBox="1"/>
          <p:nvPr/>
        </p:nvSpPr>
        <p:spPr>
          <a:xfrm>
            <a:off x="11294691" y="282011"/>
            <a:ext cx="897309" cy="369332"/>
          </a:xfrm>
          <a:prstGeom prst="rect">
            <a:avLst/>
          </a:prstGeom>
          <a:noFill/>
        </p:spPr>
        <p:txBody>
          <a:bodyPr wrap="square" rtlCol="0">
            <a:spAutoFit/>
          </a:bodyPr>
          <a:lstStyle/>
          <a:p>
            <a:r>
              <a:rPr kumimoji="1" lang="en-US" altLang="ja-JP" dirty="0"/>
              <a:t>1</a:t>
            </a:r>
            <a:r>
              <a:rPr kumimoji="1" lang="ja-JP" altLang="en-US" dirty="0"/>
              <a:t>－</a:t>
            </a:r>
            <a:r>
              <a:rPr kumimoji="1" lang="en-US" altLang="ja-JP" dirty="0"/>
              <a:t>5</a:t>
            </a:r>
            <a:endParaRPr kumimoji="1" lang="ja-JP" altLang="en-US" dirty="0"/>
          </a:p>
        </p:txBody>
      </p:sp>
    </p:spTree>
    <p:extLst>
      <p:ext uri="{BB962C8B-B14F-4D97-AF65-F5344CB8AC3E}">
        <p14:creationId xmlns:p14="http://schemas.microsoft.com/office/powerpoint/2010/main" val="4022033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46EDEEE-6F5C-DC2E-CA6C-1C003A690D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2100" y="750370"/>
            <a:ext cx="2809506" cy="2107130"/>
          </a:xfrm>
          <a:prstGeom prst="rect">
            <a:avLst/>
          </a:prstGeom>
          <a:noFill/>
          <a:ln>
            <a:noFill/>
          </a:ln>
        </p:spPr>
      </p:pic>
      <p:pic>
        <p:nvPicPr>
          <p:cNvPr id="5" name="図 4">
            <a:extLst>
              <a:ext uri="{FF2B5EF4-FFF2-40B4-BE49-F238E27FC236}">
                <a16:creationId xmlns:a16="http://schemas.microsoft.com/office/drawing/2014/main" id="{5547146D-2BDA-90CC-C1D4-6D8DE1C9D4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2505" y="759930"/>
            <a:ext cx="2809506" cy="2125139"/>
          </a:xfrm>
          <a:prstGeom prst="rect">
            <a:avLst/>
          </a:prstGeom>
          <a:noFill/>
          <a:ln>
            <a:noFill/>
          </a:ln>
        </p:spPr>
      </p:pic>
      <p:pic>
        <p:nvPicPr>
          <p:cNvPr id="6" name="図 5">
            <a:extLst>
              <a:ext uri="{FF2B5EF4-FFF2-40B4-BE49-F238E27FC236}">
                <a16:creationId xmlns:a16="http://schemas.microsoft.com/office/drawing/2014/main" id="{471C3971-65C1-D70B-6E98-20CDCA1D12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2910" y="808234"/>
            <a:ext cx="2769113" cy="2076835"/>
          </a:xfrm>
          <a:prstGeom prst="rect">
            <a:avLst/>
          </a:prstGeom>
          <a:noFill/>
          <a:ln>
            <a:noFill/>
          </a:ln>
        </p:spPr>
      </p:pic>
      <p:pic>
        <p:nvPicPr>
          <p:cNvPr id="7" name="図 6">
            <a:extLst>
              <a:ext uri="{FF2B5EF4-FFF2-40B4-BE49-F238E27FC236}">
                <a16:creationId xmlns:a16="http://schemas.microsoft.com/office/drawing/2014/main" id="{D2F13926-73E8-0FFB-8048-C35D6EB9B1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32100" y="3474482"/>
            <a:ext cx="2766044" cy="2061648"/>
          </a:xfrm>
          <a:prstGeom prst="rect">
            <a:avLst/>
          </a:prstGeom>
          <a:noFill/>
          <a:ln>
            <a:noFill/>
          </a:ln>
        </p:spPr>
      </p:pic>
      <p:pic>
        <p:nvPicPr>
          <p:cNvPr id="9" name="図 8">
            <a:extLst>
              <a:ext uri="{FF2B5EF4-FFF2-40B4-BE49-F238E27FC236}">
                <a16:creationId xmlns:a16="http://schemas.microsoft.com/office/drawing/2014/main" id="{1C8B8A60-9B83-77E6-CE2B-6DDD5EB69C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2505" y="3474482"/>
            <a:ext cx="2766044" cy="2061648"/>
          </a:xfrm>
          <a:prstGeom prst="rect">
            <a:avLst/>
          </a:prstGeom>
          <a:noFill/>
          <a:ln>
            <a:noFill/>
          </a:ln>
        </p:spPr>
      </p:pic>
      <p:pic>
        <p:nvPicPr>
          <p:cNvPr id="10" name="図 9">
            <a:extLst>
              <a:ext uri="{FF2B5EF4-FFF2-40B4-BE49-F238E27FC236}">
                <a16:creationId xmlns:a16="http://schemas.microsoft.com/office/drawing/2014/main" id="{21553AA7-8A68-B3F8-42B4-C3C38E41614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92910" y="3474482"/>
            <a:ext cx="2748864" cy="2061648"/>
          </a:xfrm>
          <a:prstGeom prst="rect">
            <a:avLst/>
          </a:prstGeom>
          <a:noFill/>
          <a:ln>
            <a:noFill/>
          </a:ln>
        </p:spPr>
      </p:pic>
      <p:sp>
        <p:nvSpPr>
          <p:cNvPr id="11" name="テキスト ボックス 10">
            <a:extLst>
              <a:ext uri="{FF2B5EF4-FFF2-40B4-BE49-F238E27FC236}">
                <a16:creationId xmlns:a16="http://schemas.microsoft.com/office/drawing/2014/main" id="{EE3E38E8-7312-CC06-3C69-93D1A2DC4493}"/>
              </a:ext>
            </a:extLst>
          </p:cNvPr>
          <p:cNvSpPr txBox="1"/>
          <p:nvPr/>
        </p:nvSpPr>
        <p:spPr>
          <a:xfrm>
            <a:off x="647700" y="838200"/>
            <a:ext cx="2013501" cy="646331"/>
          </a:xfrm>
          <a:prstGeom prst="rect">
            <a:avLst/>
          </a:prstGeom>
          <a:noFill/>
        </p:spPr>
        <p:txBody>
          <a:bodyPr wrap="square" rtlCol="0">
            <a:spAutoFit/>
          </a:bodyPr>
          <a:lstStyle/>
          <a:p>
            <a:r>
              <a:rPr kumimoji="1" lang="ja-JP" altLang="en-US"/>
              <a:t>イベント会場</a:t>
            </a:r>
            <a:endParaRPr kumimoji="1" lang="en-US" altLang="ja-JP" dirty="0"/>
          </a:p>
          <a:p>
            <a:endParaRPr kumimoji="1" lang="ja-JP" altLang="en-US"/>
          </a:p>
        </p:txBody>
      </p:sp>
      <p:sp>
        <p:nvSpPr>
          <p:cNvPr id="12" name="テキスト ボックス 11">
            <a:extLst>
              <a:ext uri="{FF2B5EF4-FFF2-40B4-BE49-F238E27FC236}">
                <a16:creationId xmlns:a16="http://schemas.microsoft.com/office/drawing/2014/main" id="{069F25D8-FBAD-5AF0-485F-1B24D397881F}"/>
              </a:ext>
            </a:extLst>
          </p:cNvPr>
          <p:cNvSpPr txBox="1"/>
          <p:nvPr/>
        </p:nvSpPr>
        <p:spPr>
          <a:xfrm>
            <a:off x="287520" y="3818751"/>
            <a:ext cx="2391242" cy="1477328"/>
          </a:xfrm>
          <a:prstGeom prst="rect">
            <a:avLst/>
          </a:prstGeom>
          <a:noFill/>
        </p:spPr>
        <p:txBody>
          <a:bodyPr wrap="square" rtlCol="0">
            <a:spAutoFit/>
          </a:bodyPr>
          <a:lstStyle/>
          <a:p>
            <a:r>
              <a:rPr kumimoji="1" lang="ja-JP" altLang="en-US"/>
              <a:t>佐保自然の森の草刈り</a:t>
            </a:r>
            <a:endParaRPr kumimoji="1" lang="en-US" altLang="ja-JP" dirty="0"/>
          </a:p>
          <a:p>
            <a:r>
              <a:rPr lang="en-US" altLang="ja-JP" dirty="0"/>
              <a:t>10</a:t>
            </a:r>
            <a:r>
              <a:rPr lang="ja-JP" altLang="en-US"/>
              <a:t>月末</a:t>
            </a:r>
            <a:endParaRPr lang="en-US" altLang="ja-JP" dirty="0"/>
          </a:p>
          <a:p>
            <a:endParaRPr kumimoji="1" lang="en-US" altLang="ja-JP" dirty="0"/>
          </a:p>
          <a:p>
            <a:endParaRPr kumimoji="1" lang="ja-JP" altLang="en-US"/>
          </a:p>
        </p:txBody>
      </p:sp>
      <p:sp>
        <p:nvSpPr>
          <p:cNvPr id="3" name="テキスト ボックス 2">
            <a:extLst>
              <a:ext uri="{FF2B5EF4-FFF2-40B4-BE49-F238E27FC236}">
                <a16:creationId xmlns:a16="http://schemas.microsoft.com/office/drawing/2014/main" id="{93C504FD-A18D-1C48-0911-E5B94245F26B}"/>
              </a:ext>
            </a:extLst>
          </p:cNvPr>
          <p:cNvSpPr txBox="1"/>
          <p:nvPr/>
        </p:nvSpPr>
        <p:spPr>
          <a:xfrm>
            <a:off x="269959" y="1725233"/>
            <a:ext cx="2391242" cy="646331"/>
          </a:xfrm>
          <a:prstGeom prst="rect">
            <a:avLst/>
          </a:prstGeom>
          <a:noFill/>
        </p:spPr>
        <p:txBody>
          <a:bodyPr wrap="square" rtlCol="0">
            <a:spAutoFit/>
          </a:bodyPr>
          <a:lstStyle/>
          <a:p>
            <a:r>
              <a:rPr kumimoji="1" lang="ja-JP" altLang="en-US"/>
              <a:t>７</a:t>
            </a:r>
            <a:r>
              <a:rPr kumimoji="1" lang="en-US" altLang="ja-JP" dirty="0"/>
              <a:t>〜</a:t>
            </a:r>
            <a:r>
              <a:rPr kumimoji="1" lang="ja-JP" altLang="en-US"/>
              <a:t>９月イベント前に会場の除草</a:t>
            </a:r>
          </a:p>
        </p:txBody>
      </p:sp>
      <p:sp>
        <p:nvSpPr>
          <p:cNvPr id="14" name="テキスト ボックス 13">
            <a:extLst>
              <a:ext uri="{FF2B5EF4-FFF2-40B4-BE49-F238E27FC236}">
                <a16:creationId xmlns:a16="http://schemas.microsoft.com/office/drawing/2014/main" id="{456EF1D4-EDE3-9842-7939-E72C62CA89A7}"/>
              </a:ext>
            </a:extLst>
          </p:cNvPr>
          <p:cNvSpPr txBox="1"/>
          <p:nvPr/>
        </p:nvSpPr>
        <p:spPr>
          <a:xfrm>
            <a:off x="2885440" y="5750560"/>
            <a:ext cx="7782560" cy="646331"/>
          </a:xfrm>
          <a:prstGeom prst="rect">
            <a:avLst/>
          </a:prstGeom>
          <a:noFill/>
        </p:spPr>
        <p:txBody>
          <a:bodyPr wrap="square" rtlCol="0">
            <a:spAutoFit/>
          </a:bodyPr>
          <a:lstStyle/>
          <a:p>
            <a:r>
              <a:rPr kumimoji="1" lang="ja-JP" altLang="en-US" b="1"/>
              <a:t>酷暑</a:t>
            </a:r>
            <a:r>
              <a:rPr kumimoji="1" lang="ja-JP" altLang="en-US"/>
              <a:t>の為作業遅れ伸び放題の雑草、、、２</a:t>
            </a:r>
            <a:r>
              <a:rPr kumimoji="1" lang="en-US" altLang="ja-JP" dirty="0"/>
              <a:t>m</a:t>
            </a:r>
            <a:r>
              <a:rPr lang="ja-JP" altLang="en-US"/>
              <a:t>ほどになった。</a:t>
            </a:r>
            <a:endParaRPr lang="en-US" altLang="ja-JP" dirty="0"/>
          </a:p>
          <a:p>
            <a:r>
              <a:rPr lang="ja-JP" altLang="en-US"/>
              <a:t>刈</a:t>
            </a:r>
            <a:r>
              <a:rPr kumimoji="1" lang="ja-JP" altLang="en-US"/>
              <a:t>払機の３段切り、モアの操作も難しい</a:t>
            </a:r>
          </a:p>
        </p:txBody>
      </p:sp>
      <p:sp>
        <p:nvSpPr>
          <p:cNvPr id="4" name="テキスト ボックス 3">
            <a:extLst>
              <a:ext uri="{FF2B5EF4-FFF2-40B4-BE49-F238E27FC236}">
                <a16:creationId xmlns:a16="http://schemas.microsoft.com/office/drawing/2014/main" id="{62963DBA-CA28-1093-A1EE-85F30A9D1083}"/>
              </a:ext>
            </a:extLst>
          </p:cNvPr>
          <p:cNvSpPr txBox="1"/>
          <p:nvPr/>
        </p:nvSpPr>
        <p:spPr>
          <a:xfrm>
            <a:off x="2915727" y="3019245"/>
            <a:ext cx="2896778" cy="369332"/>
          </a:xfrm>
          <a:prstGeom prst="rect">
            <a:avLst/>
          </a:prstGeom>
          <a:noFill/>
        </p:spPr>
        <p:txBody>
          <a:bodyPr wrap="square" rtlCol="0">
            <a:spAutoFit/>
          </a:bodyPr>
          <a:lstStyle/>
          <a:p>
            <a:r>
              <a:rPr kumimoji="1" lang="ja-JP" altLang="en-US"/>
              <a:t>緑陰広場（草刈り後）</a:t>
            </a:r>
          </a:p>
        </p:txBody>
      </p:sp>
      <p:sp>
        <p:nvSpPr>
          <p:cNvPr id="8" name="テキスト ボックス 7">
            <a:extLst>
              <a:ext uri="{FF2B5EF4-FFF2-40B4-BE49-F238E27FC236}">
                <a16:creationId xmlns:a16="http://schemas.microsoft.com/office/drawing/2014/main" id="{9AEE71A8-37D8-4472-B6AC-E32E25128C97}"/>
              </a:ext>
            </a:extLst>
          </p:cNvPr>
          <p:cNvSpPr txBox="1"/>
          <p:nvPr/>
        </p:nvSpPr>
        <p:spPr>
          <a:xfrm>
            <a:off x="7401464" y="2970974"/>
            <a:ext cx="2896778" cy="369332"/>
          </a:xfrm>
          <a:prstGeom prst="rect">
            <a:avLst/>
          </a:prstGeom>
          <a:noFill/>
        </p:spPr>
        <p:txBody>
          <a:bodyPr wrap="square" rtlCol="0">
            <a:spAutoFit/>
          </a:bodyPr>
          <a:lstStyle/>
          <a:p>
            <a:r>
              <a:rPr kumimoji="1" lang="ja-JP" altLang="en-US"/>
              <a:t>学びの広場（草刈り後</a:t>
            </a:r>
          </a:p>
        </p:txBody>
      </p:sp>
      <p:sp>
        <p:nvSpPr>
          <p:cNvPr id="13" name="テキスト ボックス 12">
            <a:extLst>
              <a:ext uri="{FF2B5EF4-FFF2-40B4-BE49-F238E27FC236}">
                <a16:creationId xmlns:a16="http://schemas.microsoft.com/office/drawing/2014/main" id="{E6A361F7-CF65-F4DB-B58E-66EF5793AA9D}"/>
              </a:ext>
            </a:extLst>
          </p:cNvPr>
          <p:cNvSpPr txBox="1"/>
          <p:nvPr/>
        </p:nvSpPr>
        <p:spPr>
          <a:xfrm>
            <a:off x="11294691" y="282011"/>
            <a:ext cx="897309" cy="369332"/>
          </a:xfrm>
          <a:prstGeom prst="rect">
            <a:avLst/>
          </a:prstGeom>
          <a:noFill/>
        </p:spPr>
        <p:txBody>
          <a:bodyPr wrap="square" rtlCol="0">
            <a:spAutoFit/>
          </a:bodyPr>
          <a:lstStyle/>
          <a:p>
            <a:r>
              <a:rPr kumimoji="1" lang="en-US" altLang="ja-JP" dirty="0"/>
              <a:t>1</a:t>
            </a:r>
            <a:r>
              <a:rPr kumimoji="1" lang="ja-JP" altLang="en-US" dirty="0"/>
              <a:t>－</a:t>
            </a:r>
            <a:r>
              <a:rPr kumimoji="1" lang="en-US" altLang="ja-JP" dirty="0"/>
              <a:t>6</a:t>
            </a:r>
            <a:endParaRPr kumimoji="1" lang="ja-JP" altLang="en-US" dirty="0"/>
          </a:p>
        </p:txBody>
      </p:sp>
    </p:spTree>
    <p:extLst>
      <p:ext uri="{BB962C8B-B14F-4D97-AF65-F5344CB8AC3E}">
        <p14:creationId xmlns:p14="http://schemas.microsoft.com/office/powerpoint/2010/main" val="2799195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43080D5-3F9B-973C-A604-E61AF599DC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12815" y="508158"/>
            <a:ext cx="2802253" cy="2101690"/>
          </a:xfrm>
          <a:prstGeom prst="rect">
            <a:avLst/>
          </a:prstGeom>
          <a:noFill/>
          <a:ln>
            <a:noFill/>
          </a:ln>
        </p:spPr>
      </p:pic>
      <p:pic>
        <p:nvPicPr>
          <p:cNvPr id="4" name="図 3">
            <a:extLst>
              <a:ext uri="{FF2B5EF4-FFF2-40B4-BE49-F238E27FC236}">
                <a16:creationId xmlns:a16="http://schemas.microsoft.com/office/drawing/2014/main" id="{0D861861-8EA1-BA6F-F7AF-6B88243FC5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5807" y="534330"/>
            <a:ext cx="2802254" cy="2101691"/>
          </a:xfrm>
          <a:prstGeom prst="rect">
            <a:avLst/>
          </a:prstGeom>
          <a:noFill/>
          <a:ln>
            <a:noFill/>
          </a:ln>
        </p:spPr>
      </p:pic>
      <p:pic>
        <p:nvPicPr>
          <p:cNvPr id="5" name="図 4">
            <a:extLst>
              <a:ext uri="{FF2B5EF4-FFF2-40B4-BE49-F238E27FC236}">
                <a16:creationId xmlns:a16="http://schemas.microsoft.com/office/drawing/2014/main" id="{172F743E-BF75-ED8D-02BE-35C3FB788C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9724" y="508158"/>
            <a:ext cx="2802934" cy="2101691"/>
          </a:xfrm>
          <a:prstGeom prst="rect">
            <a:avLst/>
          </a:prstGeom>
          <a:noFill/>
          <a:ln>
            <a:noFill/>
          </a:ln>
        </p:spPr>
      </p:pic>
      <p:pic>
        <p:nvPicPr>
          <p:cNvPr id="7" name="図 6">
            <a:extLst>
              <a:ext uri="{FF2B5EF4-FFF2-40B4-BE49-F238E27FC236}">
                <a16:creationId xmlns:a16="http://schemas.microsoft.com/office/drawing/2014/main" id="{EDEA2D5F-D656-9B0F-3FE8-1BD33A84A6D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79723" y="3428999"/>
            <a:ext cx="2802255" cy="2101691"/>
          </a:xfrm>
          <a:prstGeom prst="rect">
            <a:avLst/>
          </a:prstGeom>
          <a:noFill/>
          <a:ln>
            <a:noFill/>
          </a:ln>
        </p:spPr>
      </p:pic>
      <p:pic>
        <p:nvPicPr>
          <p:cNvPr id="8" name="図 7">
            <a:extLst>
              <a:ext uri="{FF2B5EF4-FFF2-40B4-BE49-F238E27FC236}">
                <a16:creationId xmlns:a16="http://schemas.microsoft.com/office/drawing/2014/main" id="{30532FFA-593C-667E-4BCC-CFAA828B9A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31834" y="3428999"/>
            <a:ext cx="2802253" cy="2101690"/>
          </a:xfrm>
          <a:prstGeom prst="rect">
            <a:avLst/>
          </a:prstGeom>
          <a:noFill/>
          <a:ln>
            <a:noFill/>
          </a:ln>
        </p:spPr>
      </p:pic>
      <p:pic>
        <p:nvPicPr>
          <p:cNvPr id="10" name="図 9">
            <a:extLst>
              <a:ext uri="{FF2B5EF4-FFF2-40B4-BE49-F238E27FC236}">
                <a16:creationId xmlns:a16="http://schemas.microsoft.com/office/drawing/2014/main" id="{70B401AD-3889-E7F0-66E5-90CE485E4E8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48050" y="3428998"/>
            <a:ext cx="2802252" cy="2101689"/>
          </a:xfrm>
          <a:prstGeom prst="rect">
            <a:avLst/>
          </a:prstGeom>
          <a:noFill/>
          <a:ln>
            <a:noFill/>
          </a:ln>
        </p:spPr>
      </p:pic>
      <p:sp>
        <p:nvSpPr>
          <p:cNvPr id="11" name="テキスト ボックス 10">
            <a:extLst>
              <a:ext uri="{FF2B5EF4-FFF2-40B4-BE49-F238E27FC236}">
                <a16:creationId xmlns:a16="http://schemas.microsoft.com/office/drawing/2014/main" id="{E8DCB684-5BF3-EB8C-F889-5C91FFA19971}"/>
              </a:ext>
            </a:extLst>
          </p:cNvPr>
          <p:cNvSpPr txBox="1"/>
          <p:nvPr/>
        </p:nvSpPr>
        <p:spPr>
          <a:xfrm>
            <a:off x="3047999" y="2255520"/>
            <a:ext cx="6746239" cy="923330"/>
          </a:xfrm>
          <a:prstGeom prst="rect">
            <a:avLst/>
          </a:prstGeom>
          <a:noFill/>
        </p:spPr>
        <p:txBody>
          <a:bodyPr wrap="square" rtlCol="0">
            <a:spAutoFit/>
          </a:bodyPr>
          <a:lstStyle/>
          <a:p>
            <a:endParaRPr kumimoji="1" lang="en-US" altLang="ja-JP" dirty="0"/>
          </a:p>
          <a:p>
            <a:endParaRPr lang="en-US" altLang="ja-JP" dirty="0"/>
          </a:p>
          <a:p>
            <a:r>
              <a:rPr kumimoji="1" lang="ja-JP" altLang="en-US"/>
              <a:t>この秋は酷暑の為、</a:t>
            </a:r>
            <a:r>
              <a:rPr lang="ja-JP" altLang="en-US"/>
              <a:t>硬くて背丈に育った（大苦戦１６人参加）</a:t>
            </a:r>
            <a:endParaRPr kumimoji="1" lang="ja-JP" altLang="en-US"/>
          </a:p>
        </p:txBody>
      </p:sp>
      <p:sp>
        <p:nvSpPr>
          <p:cNvPr id="12" name="テキスト ボックス 11">
            <a:extLst>
              <a:ext uri="{FF2B5EF4-FFF2-40B4-BE49-F238E27FC236}">
                <a16:creationId xmlns:a16="http://schemas.microsoft.com/office/drawing/2014/main" id="{6D6F1D09-175F-3DD9-DADE-77AEA8326B91}"/>
              </a:ext>
            </a:extLst>
          </p:cNvPr>
          <p:cNvSpPr txBox="1"/>
          <p:nvPr/>
        </p:nvSpPr>
        <p:spPr>
          <a:xfrm>
            <a:off x="276045" y="3676650"/>
            <a:ext cx="2603678" cy="1477328"/>
          </a:xfrm>
          <a:prstGeom prst="rect">
            <a:avLst/>
          </a:prstGeom>
          <a:noFill/>
        </p:spPr>
        <p:txBody>
          <a:bodyPr wrap="square" rtlCol="0">
            <a:spAutoFit/>
          </a:bodyPr>
          <a:lstStyle/>
          <a:p>
            <a:r>
              <a:rPr kumimoji="1" lang="ja-JP" altLang="en-US"/>
              <a:t>佐保自然の森</a:t>
            </a:r>
            <a:endParaRPr kumimoji="1" lang="en-US" altLang="ja-JP" dirty="0"/>
          </a:p>
          <a:p>
            <a:r>
              <a:rPr lang="en-US" altLang="ja-JP" dirty="0"/>
              <a:t>11〜</a:t>
            </a:r>
            <a:r>
              <a:rPr lang="ja-JP" altLang="en-US"/>
              <a:t>２月</a:t>
            </a:r>
            <a:endParaRPr lang="en-US" altLang="ja-JP" dirty="0"/>
          </a:p>
          <a:p>
            <a:r>
              <a:rPr kumimoji="1" lang="ja-JP" altLang="en-US"/>
              <a:t>（草刈りひと段落後の竹林整備）</a:t>
            </a:r>
            <a:endParaRPr kumimoji="1" lang="en-US" altLang="ja-JP" dirty="0"/>
          </a:p>
          <a:p>
            <a:endParaRPr kumimoji="1" lang="ja-JP" altLang="en-US"/>
          </a:p>
        </p:txBody>
      </p:sp>
      <p:sp>
        <p:nvSpPr>
          <p:cNvPr id="6" name="テキスト ボックス 5">
            <a:extLst>
              <a:ext uri="{FF2B5EF4-FFF2-40B4-BE49-F238E27FC236}">
                <a16:creationId xmlns:a16="http://schemas.microsoft.com/office/drawing/2014/main" id="{DBF55C63-ADB9-2C4A-141C-565F0CDBC5DA}"/>
              </a:ext>
            </a:extLst>
          </p:cNvPr>
          <p:cNvSpPr txBox="1"/>
          <p:nvPr/>
        </p:nvSpPr>
        <p:spPr>
          <a:xfrm>
            <a:off x="742950" y="772160"/>
            <a:ext cx="1972020" cy="369332"/>
          </a:xfrm>
          <a:prstGeom prst="rect">
            <a:avLst/>
          </a:prstGeom>
          <a:noFill/>
        </p:spPr>
        <p:txBody>
          <a:bodyPr wrap="square" rtlCol="0">
            <a:spAutoFit/>
          </a:bodyPr>
          <a:lstStyle/>
          <a:p>
            <a:r>
              <a:rPr kumimoji="1" lang="ja-JP" altLang="en-US"/>
              <a:t>平城宮跡草刈り</a:t>
            </a:r>
          </a:p>
        </p:txBody>
      </p:sp>
      <p:sp>
        <p:nvSpPr>
          <p:cNvPr id="9" name="テキスト ボックス 8">
            <a:extLst>
              <a:ext uri="{FF2B5EF4-FFF2-40B4-BE49-F238E27FC236}">
                <a16:creationId xmlns:a16="http://schemas.microsoft.com/office/drawing/2014/main" id="{336186E4-74DB-F746-EA98-D45B7F8FA7A7}"/>
              </a:ext>
            </a:extLst>
          </p:cNvPr>
          <p:cNvSpPr txBox="1"/>
          <p:nvPr/>
        </p:nvSpPr>
        <p:spPr>
          <a:xfrm>
            <a:off x="2879723" y="5530687"/>
            <a:ext cx="7559040" cy="338554"/>
          </a:xfrm>
          <a:prstGeom prst="rect">
            <a:avLst/>
          </a:prstGeom>
          <a:noFill/>
        </p:spPr>
        <p:txBody>
          <a:bodyPr wrap="square" rtlCol="0">
            <a:spAutoFit/>
          </a:bodyPr>
          <a:lstStyle/>
          <a:p>
            <a:r>
              <a:rPr kumimoji="1" lang="ja-JP" altLang="en-US" sz="1600"/>
              <a:t>竹林整備　タケノコ大不作の年　大きな竹は胴回り６０</a:t>
            </a:r>
            <a:r>
              <a:rPr kumimoji="1" lang="en-US" altLang="ja-JP" sz="1600" dirty="0"/>
              <a:t>cm</a:t>
            </a:r>
            <a:r>
              <a:rPr kumimoji="1" lang="ja-JP" altLang="en-US" sz="1600"/>
              <a:t>超える</a:t>
            </a:r>
          </a:p>
        </p:txBody>
      </p:sp>
      <p:sp>
        <p:nvSpPr>
          <p:cNvPr id="2" name="テキスト ボックス 1">
            <a:extLst>
              <a:ext uri="{FF2B5EF4-FFF2-40B4-BE49-F238E27FC236}">
                <a16:creationId xmlns:a16="http://schemas.microsoft.com/office/drawing/2014/main" id="{62DB6471-655D-5400-F7BB-8EA976A767F7}"/>
              </a:ext>
            </a:extLst>
          </p:cNvPr>
          <p:cNvSpPr txBox="1"/>
          <p:nvPr/>
        </p:nvSpPr>
        <p:spPr>
          <a:xfrm>
            <a:off x="76789" y="1535502"/>
            <a:ext cx="2802934" cy="923330"/>
          </a:xfrm>
          <a:prstGeom prst="rect">
            <a:avLst/>
          </a:prstGeom>
          <a:noFill/>
        </p:spPr>
        <p:txBody>
          <a:bodyPr wrap="square" rtlCol="0">
            <a:spAutoFit/>
          </a:bodyPr>
          <a:lstStyle/>
          <a:p>
            <a:r>
              <a:rPr kumimoji="1" lang="ja-JP" altLang="en-US"/>
              <a:t>５、</a:t>
            </a:r>
            <a:r>
              <a:rPr kumimoji="1" lang="en-US" altLang="ja-JP" dirty="0"/>
              <a:t>10</a:t>
            </a:r>
            <a:r>
              <a:rPr kumimoji="1" lang="ja-JP" altLang="en-US"/>
              <a:t>月の</a:t>
            </a:r>
            <a:r>
              <a:rPr kumimoji="1" lang="en-US" altLang="ja-JP" dirty="0"/>
              <a:t>2</a:t>
            </a:r>
            <a:r>
              <a:rPr kumimoji="1" lang="ja-JP" altLang="en-US"/>
              <a:t>回奈良県より草刈り依頼</a:t>
            </a:r>
            <a:endParaRPr kumimoji="1" lang="en-US" altLang="ja-JP" dirty="0"/>
          </a:p>
          <a:p>
            <a:r>
              <a:rPr lang="ja-JP" altLang="en-US"/>
              <a:t>（協働作業で対応）</a:t>
            </a:r>
            <a:endParaRPr kumimoji="1" lang="ja-JP" altLang="en-US"/>
          </a:p>
        </p:txBody>
      </p:sp>
      <p:sp>
        <p:nvSpPr>
          <p:cNvPr id="13" name="テキスト ボックス 12">
            <a:extLst>
              <a:ext uri="{FF2B5EF4-FFF2-40B4-BE49-F238E27FC236}">
                <a16:creationId xmlns:a16="http://schemas.microsoft.com/office/drawing/2014/main" id="{D3F1A66F-CF2B-7430-DCB5-A73728367383}"/>
              </a:ext>
            </a:extLst>
          </p:cNvPr>
          <p:cNvSpPr txBox="1"/>
          <p:nvPr/>
        </p:nvSpPr>
        <p:spPr>
          <a:xfrm>
            <a:off x="11197214" y="164998"/>
            <a:ext cx="897309" cy="369332"/>
          </a:xfrm>
          <a:prstGeom prst="rect">
            <a:avLst/>
          </a:prstGeom>
          <a:noFill/>
        </p:spPr>
        <p:txBody>
          <a:bodyPr wrap="square" rtlCol="0">
            <a:spAutoFit/>
          </a:bodyPr>
          <a:lstStyle/>
          <a:p>
            <a:r>
              <a:rPr kumimoji="1" lang="en-US" altLang="ja-JP" dirty="0"/>
              <a:t>1</a:t>
            </a:r>
            <a:r>
              <a:rPr kumimoji="1" lang="ja-JP" altLang="en-US" dirty="0"/>
              <a:t>－</a:t>
            </a:r>
            <a:r>
              <a:rPr kumimoji="1" lang="en-US" altLang="ja-JP" dirty="0"/>
              <a:t>7</a:t>
            </a:r>
            <a:endParaRPr kumimoji="1" lang="ja-JP" altLang="en-US" dirty="0"/>
          </a:p>
        </p:txBody>
      </p:sp>
    </p:spTree>
    <p:extLst>
      <p:ext uri="{BB962C8B-B14F-4D97-AF65-F5344CB8AC3E}">
        <p14:creationId xmlns:p14="http://schemas.microsoft.com/office/powerpoint/2010/main" val="3349216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9B8E35C-9A7E-388B-1406-9699B5D408AE}"/>
              </a:ext>
            </a:extLst>
          </p:cNvPr>
          <p:cNvSpPr txBox="1"/>
          <p:nvPr/>
        </p:nvSpPr>
        <p:spPr>
          <a:xfrm>
            <a:off x="771159" y="1504198"/>
            <a:ext cx="7600733" cy="1477328"/>
          </a:xfrm>
          <a:prstGeom prst="rect">
            <a:avLst/>
          </a:prstGeom>
          <a:noFill/>
        </p:spPr>
        <p:txBody>
          <a:bodyPr wrap="square" rtlCol="0">
            <a:spAutoFit/>
          </a:bodyPr>
          <a:lstStyle/>
          <a:p>
            <a:pPr marL="342900" lvl="0" indent="-342900" algn="just">
              <a:buFont typeface="+mj-cs"/>
              <a:buAutoNum type="arabicDbPlain"/>
            </a:pPr>
            <a:endParaRPr lang="en-US" altLang="ja-JP" sz="1800" kern="100" dirty="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endParaRPr>
          </a:p>
          <a:p>
            <a:pPr marL="342900" lvl="0" indent="-342900" algn="just">
              <a:buFont typeface="+mj-cs"/>
              <a:buAutoNum type="arabicDbPlain"/>
            </a:pPr>
            <a:r>
              <a:rPr lang="ja-JP" altLang="ja-JP"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夏の恒常的な酷暑がならやま全体の作業</a:t>
            </a:r>
            <a:r>
              <a:rPr lang="ja-JP" altLang="en-US"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を</a:t>
            </a:r>
            <a:r>
              <a:rPr lang="ja-JP" altLang="ja-JP"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停滞</a:t>
            </a:r>
            <a:r>
              <a:rPr lang="ja-JP" altLang="en-US" kern="100">
                <a:solidFill>
                  <a:srgbClr val="FF0000"/>
                </a:solidFill>
                <a:latin typeface="Century" panose="02040604050505020304" pitchFamily="18" charset="0"/>
                <a:ea typeface="UD デジタル 教科書体 NP-B" panose="02020700000000000000" pitchFamily="18" charset="-128"/>
                <a:cs typeface="Times New Roman" panose="02020603050405020304" pitchFamily="18" charset="0"/>
              </a:rPr>
              <a:t>させた。</a:t>
            </a:r>
            <a:r>
              <a:rPr lang="ja-JP" altLang="en-US"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また</a:t>
            </a:r>
            <a:r>
              <a:rPr lang="ja-JP" altLang="ja-JP"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グループ間の隣接地が</a:t>
            </a:r>
            <a:r>
              <a:rPr lang="ja-JP" altLang="en-US" kern="100">
                <a:solidFill>
                  <a:srgbClr val="FF0000"/>
                </a:solidFill>
                <a:latin typeface="Century" panose="02040604050505020304" pitchFamily="18" charset="0"/>
                <a:ea typeface="UD デジタル 教科書体 NP-B" panose="02020700000000000000" pitchFamily="18" charset="-128"/>
                <a:cs typeface="Times New Roman" panose="02020603050405020304" pitchFamily="18" charset="0"/>
              </a:rPr>
              <a:t>ネック</a:t>
            </a:r>
            <a:r>
              <a:rPr lang="ja-JP" altLang="ja-JP"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に</a:t>
            </a:r>
            <a:r>
              <a:rPr lang="ja-JP" altLang="en-US"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なる時があった</a:t>
            </a:r>
            <a:r>
              <a:rPr lang="ja-JP" altLang="ja-JP"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。スムーズな活動を促進するためには、各</a:t>
            </a:r>
            <a:r>
              <a:rPr lang="en-US" altLang="ja-JP" sz="1800" kern="100" dirty="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G</a:t>
            </a:r>
            <a:r>
              <a:rPr lang="ja-JP" altLang="ja-JP"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域を明確に。</a:t>
            </a:r>
            <a:endParaRPr lang="ja-JP" altLang="ja-JP" sz="1800" kern="100">
              <a:effectLst/>
              <a:latin typeface="Century" panose="02040604050505020304" pitchFamily="18" charset="0"/>
              <a:ea typeface="ＭＳ 明朝" panose="02020609040205080304" pitchFamily="49" charset="-128"/>
              <a:cs typeface="Times New Roman" panose="02020603050405020304" pitchFamily="18" charset="0"/>
            </a:endParaRPr>
          </a:p>
          <a:p>
            <a:pPr marL="558800" algn="just"/>
            <a:r>
              <a:rPr lang="en-US" altLang="ja-JP" sz="1800" kern="100" dirty="0">
                <a:effectLst/>
                <a:latin typeface="UD デジタル 教科書体 NP-B" panose="02020700000000000000" pitchFamily="18" charset="-128"/>
                <a:ea typeface="ＭＳ 明朝" panose="02020609040205080304" pitchFamily="49" charset="-128"/>
                <a:cs typeface="Times New Roman" panose="02020603050405020304" pitchFamily="18" charset="0"/>
              </a:rPr>
              <a:t> </a:t>
            </a:r>
            <a:endParaRPr lang="ja-JP" altLang="ja-JP" sz="1800" kern="100">
              <a:effectLst/>
              <a:latin typeface="Century" panose="02040604050505020304" pitchFamily="18" charset="0"/>
              <a:ea typeface="ＭＳ 明朝" panose="02020609040205080304"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FCFEB8B4-2EEA-101D-CD82-F5A92803CA01}"/>
              </a:ext>
            </a:extLst>
          </p:cNvPr>
          <p:cNvSpPr txBox="1"/>
          <p:nvPr/>
        </p:nvSpPr>
        <p:spPr>
          <a:xfrm>
            <a:off x="771159" y="2843026"/>
            <a:ext cx="6519734" cy="1477328"/>
          </a:xfrm>
          <a:prstGeom prst="rect">
            <a:avLst/>
          </a:prstGeom>
          <a:noFill/>
        </p:spPr>
        <p:txBody>
          <a:bodyPr wrap="none" rtlCol="0">
            <a:spAutoFit/>
          </a:bodyPr>
          <a:lstStyle/>
          <a:p>
            <a:pPr marL="342900" lvl="0" indent="-342900" algn="just">
              <a:buFont typeface="+mj-cs"/>
              <a:buAutoNum type="arabicDbPlain"/>
            </a:pPr>
            <a:r>
              <a:rPr lang="ja-JP" altLang="ja-JP"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課題</a:t>
            </a:r>
            <a:endParaRPr lang="ja-JP" altLang="ja-JP" sz="1800" kern="100">
              <a:effectLst/>
              <a:latin typeface="Century" panose="02040604050505020304" pitchFamily="18" charset="0"/>
              <a:ea typeface="ＭＳ 明朝" panose="02020609040205080304" pitchFamily="49" charset="-128"/>
              <a:cs typeface="Times New Roman" panose="02020603050405020304" pitchFamily="18" charset="0"/>
            </a:endParaRPr>
          </a:p>
          <a:p>
            <a:pPr marL="558800" algn="just"/>
            <a:r>
              <a:rPr lang="ja-JP" altLang="ja-JP"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夏場対策、（熱中症等）</a:t>
            </a:r>
            <a:endParaRPr lang="ja-JP" altLang="ja-JP" sz="1800" kern="100">
              <a:effectLst/>
              <a:latin typeface="Century" panose="02040604050505020304" pitchFamily="18" charset="0"/>
              <a:ea typeface="ＭＳ 明朝" panose="02020609040205080304" pitchFamily="49" charset="-128"/>
              <a:cs typeface="Times New Roman" panose="02020603050405020304" pitchFamily="18" charset="0"/>
            </a:endParaRPr>
          </a:p>
          <a:p>
            <a:pPr marL="558800" algn="just"/>
            <a:r>
              <a:rPr lang="ja-JP" altLang="ja-JP"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安全対策、（</a:t>
            </a:r>
            <a:r>
              <a:rPr lang="ja-JP" altLang="en-US"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危険場所の作業、刈</a:t>
            </a:r>
            <a:r>
              <a:rPr lang="ja-JP" altLang="ja-JP"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払機</a:t>
            </a:r>
            <a:r>
              <a:rPr lang="ja-JP" altLang="en-US"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取り扱い</a:t>
            </a:r>
            <a:r>
              <a:rPr lang="ja-JP" altLang="ja-JP"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等）　</a:t>
            </a:r>
            <a:endParaRPr lang="ja-JP" altLang="ja-JP" sz="1800" kern="100">
              <a:effectLst/>
              <a:latin typeface="Century" panose="02040604050505020304" pitchFamily="18" charset="0"/>
              <a:ea typeface="ＭＳ 明朝" panose="02020609040205080304" pitchFamily="49" charset="-128"/>
              <a:cs typeface="Times New Roman" panose="02020603050405020304" pitchFamily="18" charset="0"/>
            </a:endParaRPr>
          </a:p>
          <a:p>
            <a:pPr marL="558800" algn="just"/>
            <a:r>
              <a:rPr lang="ja-JP" altLang="ja-JP"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人員の確保</a:t>
            </a:r>
            <a:r>
              <a:rPr lang="ja-JP" altLang="en-US" sz="1800" kern="100">
                <a:solidFill>
                  <a:srgbClr val="FF0000"/>
                </a:solidFill>
                <a:effectLst/>
                <a:latin typeface="Century" panose="02040604050505020304" pitchFamily="18" charset="0"/>
                <a:ea typeface="UD デジタル 教科書体 NP-B" panose="02020700000000000000" pitchFamily="18" charset="-128"/>
                <a:cs typeface="Times New Roman" panose="02020603050405020304" pitchFamily="18" charset="0"/>
              </a:rPr>
              <a:t>（自走式什器にて軽減）</a:t>
            </a:r>
            <a:endParaRPr lang="ja-JP" altLang="ja-JP" sz="1800" kern="100">
              <a:effectLst/>
              <a:latin typeface="Century" panose="02040604050505020304" pitchFamily="18" charset="0"/>
              <a:ea typeface="ＭＳ 明朝" panose="02020609040205080304" pitchFamily="49" charset="-128"/>
              <a:cs typeface="Times New Roman" panose="02020603050405020304" pitchFamily="18" charset="0"/>
            </a:endParaRPr>
          </a:p>
          <a:p>
            <a:endParaRPr kumimoji="1" lang="ja-JP" altLang="en-US"/>
          </a:p>
        </p:txBody>
      </p:sp>
      <p:sp>
        <p:nvSpPr>
          <p:cNvPr id="5" name="テキスト ボックス 4">
            <a:extLst>
              <a:ext uri="{FF2B5EF4-FFF2-40B4-BE49-F238E27FC236}">
                <a16:creationId xmlns:a16="http://schemas.microsoft.com/office/drawing/2014/main" id="{C78E5977-F3B0-BD84-7D97-8BB13AB7C141}"/>
              </a:ext>
            </a:extLst>
          </p:cNvPr>
          <p:cNvSpPr txBox="1"/>
          <p:nvPr/>
        </p:nvSpPr>
        <p:spPr>
          <a:xfrm>
            <a:off x="1017639" y="958645"/>
            <a:ext cx="2031325" cy="369332"/>
          </a:xfrm>
          <a:prstGeom prst="rect">
            <a:avLst/>
          </a:prstGeom>
          <a:noFill/>
        </p:spPr>
        <p:txBody>
          <a:bodyPr wrap="none" rtlCol="0">
            <a:spAutoFit/>
          </a:bodyPr>
          <a:lstStyle/>
          <a:p>
            <a:r>
              <a:rPr kumimoji="1" lang="ja-JP" altLang="en-US" b="1"/>
              <a:t>次年度に思うこと</a:t>
            </a:r>
          </a:p>
        </p:txBody>
      </p:sp>
      <p:sp>
        <p:nvSpPr>
          <p:cNvPr id="2" name="テキスト ボックス 1">
            <a:extLst>
              <a:ext uri="{FF2B5EF4-FFF2-40B4-BE49-F238E27FC236}">
                <a16:creationId xmlns:a16="http://schemas.microsoft.com/office/drawing/2014/main" id="{93D8E08B-B21F-0D17-0B01-30B47EE34B0C}"/>
              </a:ext>
            </a:extLst>
          </p:cNvPr>
          <p:cNvSpPr txBox="1"/>
          <p:nvPr/>
        </p:nvSpPr>
        <p:spPr>
          <a:xfrm>
            <a:off x="980503" y="4197088"/>
            <a:ext cx="7769573" cy="1200329"/>
          </a:xfrm>
          <a:prstGeom prst="rect">
            <a:avLst/>
          </a:prstGeom>
          <a:noFill/>
        </p:spPr>
        <p:txBody>
          <a:bodyPr wrap="square" rtlCol="0">
            <a:spAutoFit/>
          </a:bodyPr>
          <a:lstStyle/>
          <a:p>
            <a:r>
              <a:rPr kumimoji="1" lang="en-US" altLang="ja-JP" b="1" dirty="0">
                <a:solidFill>
                  <a:srgbClr val="FF0000"/>
                </a:solidFill>
              </a:rPr>
              <a:t>I</a:t>
            </a:r>
            <a:r>
              <a:rPr kumimoji="1" lang="ja-JP" altLang="en-US" b="1">
                <a:solidFill>
                  <a:srgbClr val="FF0000"/>
                </a:solidFill>
              </a:rPr>
              <a:t>　総論</a:t>
            </a:r>
            <a:endParaRPr kumimoji="1" lang="en-US" altLang="ja-JP" b="1" dirty="0">
              <a:solidFill>
                <a:srgbClr val="FF0000"/>
              </a:solidFill>
            </a:endParaRPr>
          </a:p>
          <a:p>
            <a:r>
              <a:rPr lang="ja-JP" altLang="en-US" b="1">
                <a:solidFill>
                  <a:srgbClr val="FF0000"/>
                </a:solidFill>
              </a:rPr>
              <a:t>　　基本的な形成活動は完成されているように思う。</a:t>
            </a:r>
            <a:endParaRPr lang="en-US" altLang="ja-JP" b="1" dirty="0">
              <a:solidFill>
                <a:srgbClr val="FF0000"/>
              </a:solidFill>
            </a:endParaRPr>
          </a:p>
          <a:p>
            <a:r>
              <a:rPr kumimoji="1" lang="ja-JP" altLang="en-US" b="1">
                <a:solidFill>
                  <a:srgbClr val="FF0000"/>
                </a:solidFill>
              </a:rPr>
              <a:t>　　これからは維持保全の段階。課題が活動内容にあり無理のない</a:t>
            </a:r>
            <a:endParaRPr kumimoji="1" lang="en-US" altLang="ja-JP" b="1" dirty="0">
              <a:solidFill>
                <a:srgbClr val="FF0000"/>
              </a:solidFill>
            </a:endParaRPr>
          </a:p>
          <a:p>
            <a:r>
              <a:rPr lang="ja-JP" altLang="en-US" b="1">
                <a:solidFill>
                  <a:srgbClr val="FF0000"/>
                </a:solidFill>
              </a:rPr>
              <a:t>　　ゆとりを感じる活動を追求。</a:t>
            </a:r>
            <a:r>
              <a:rPr kumimoji="1" lang="ja-JP" altLang="en-US" b="1">
                <a:solidFill>
                  <a:srgbClr val="FF0000"/>
                </a:solidFill>
              </a:rPr>
              <a:t>　　　</a:t>
            </a:r>
          </a:p>
        </p:txBody>
      </p:sp>
      <p:sp>
        <p:nvSpPr>
          <p:cNvPr id="6" name="テキスト ボックス 5">
            <a:extLst>
              <a:ext uri="{FF2B5EF4-FFF2-40B4-BE49-F238E27FC236}">
                <a16:creationId xmlns:a16="http://schemas.microsoft.com/office/drawing/2014/main" id="{34094D44-6988-5384-F999-DBA0F4A82F83}"/>
              </a:ext>
            </a:extLst>
          </p:cNvPr>
          <p:cNvSpPr txBox="1"/>
          <p:nvPr/>
        </p:nvSpPr>
        <p:spPr>
          <a:xfrm>
            <a:off x="980503" y="5530023"/>
            <a:ext cx="6436840" cy="369332"/>
          </a:xfrm>
          <a:prstGeom prst="rect">
            <a:avLst/>
          </a:prstGeom>
          <a:noFill/>
        </p:spPr>
        <p:txBody>
          <a:bodyPr wrap="square" rtlCol="0">
            <a:spAutoFit/>
          </a:bodyPr>
          <a:lstStyle/>
          <a:p>
            <a:r>
              <a:rPr lang="en-US" altLang="ja-JP" dirty="0">
                <a:solidFill>
                  <a:srgbClr val="FF0000"/>
                </a:solidFill>
              </a:rPr>
              <a:t>I  </a:t>
            </a:r>
            <a:r>
              <a:rPr lang="ja-JP" altLang="en-US">
                <a:solidFill>
                  <a:srgbClr val="FF0000"/>
                </a:solidFill>
              </a:rPr>
              <a:t>蕨の草原構想は継続中</a:t>
            </a:r>
            <a:endParaRPr kumimoji="1" lang="en-US" altLang="ja-JP" dirty="0">
              <a:solidFill>
                <a:srgbClr val="FF0000"/>
              </a:solidFill>
            </a:endParaRPr>
          </a:p>
        </p:txBody>
      </p:sp>
      <p:sp>
        <p:nvSpPr>
          <p:cNvPr id="7" name="テキスト ボックス 6">
            <a:extLst>
              <a:ext uri="{FF2B5EF4-FFF2-40B4-BE49-F238E27FC236}">
                <a16:creationId xmlns:a16="http://schemas.microsoft.com/office/drawing/2014/main" id="{798FDB84-3C58-E0A6-4282-6E72228A11F9}"/>
              </a:ext>
            </a:extLst>
          </p:cNvPr>
          <p:cNvSpPr txBox="1"/>
          <p:nvPr/>
        </p:nvSpPr>
        <p:spPr>
          <a:xfrm>
            <a:off x="11294691" y="282011"/>
            <a:ext cx="897309" cy="369332"/>
          </a:xfrm>
          <a:prstGeom prst="rect">
            <a:avLst/>
          </a:prstGeom>
          <a:noFill/>
        </p:spPr>
        <p:txBody>
          <a:bodyPr wrap="square" rtlCol="0">
            <a:spAutoFit/>
          </a:bodyPr>
          <a:lstStyle/>
          <a:p>
            <a:r>
              <a:rPr kumimoji="1" lang="en-US" altLang="ja-JP" dirty="0"/>
              <a:t>1</a:t>
            </a:r>
            <a:r>
              <a:rPr kumimoji="1" lang="ja-JP" altLang="en-US" dirty="0"/>
              <a:t>－</a:t>
            </a:r>
            <a:r>
              <a:rPr kumimoji="1" lang="en-US" altLang="ja-JP" dirty="0"/>
              <a:t>8</a:t>
            </a:r>
            <a:endParaRPr kumimoji="1" lang="ja-JP" altLang="en-US" dirty="0"/>
          </a:p>
        </p:txBody>
      </p:sp>
    </p:spTree>
    <p:extLst>
      <p:ext uri="{BB962C8B-B14F-4D97-AF65-F5344CB8AC3E}">
        <p14:creationId xmlns:p14="http://schemas.microsoft.com/office/powerpoint/2010/main" val="935696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C052F8-5EFE-31F7-3655-8093B4ED8863}"/>
              </a:ext>
            </a:extLst>
          </p:cNvPr>
          <p:cNvSpPr>
            <a:spLocks noGrp="1"/>
          </p:cNvSpPr>
          <p:nvPr>
            <p:ph type="ctrTitle"/>
          </p:nvPr>
        </p:nvSpPr>
        <p:spPr>
          <a:xfrm>
            <a:off x="1524000" y="1900030"/>
            <a:ext cx="9144000" cy="1851574"/>
          </a:xfrm>
        </p:spPr>
        <p:txBody>
          <a:bodyPr>
            <a:normAutofit/>
          </a:bodyPr>
          <a:lstStyle/>
          <a:p>
            <a:r>
              <a:rPr kumimoji="1" lang="ja-JP" altLang="en-US" sz="5400" dirty="0"/>
              <a:t>ならやまプロジェクト報告会</a:t>
            </a:r>
            <a:br>
              <a:rPr kumimoji="1" lang="en-US" altLang="ja-JP" sz="5400" dirty="0"/>
            </a:br>
            <a:r>
              <a:rPr kumimoji="1" lang="ja-JP" altLang="en-US" sz="4400" dirty="0"/>
              <a:t>景観</a:t>
            </a:r>
            <a:r>
              <a:rPr kumimoji="1" lang="ja-JP" altLang="en-US" sz="4400"/>
              <a:t>グループ・</a:t>
            </a:r>
            <a:r>
              <a:rPr lang="ja-JP" altLang="en-US" sz="4400"/>
              <a:t>養蜂（中川徹）</a:t>
            </a:r>
            <a:endParaRPr kumimoji="1" lang="ja-JP" altLang="en-US" sz="4400" dirty="0"/>
          </a:p>
        </p:txBody>
      </p:sp>
      <p:sp>
        <p:nvSpPr>
          <p:cNvPr id="3" name="字幕 2">
            <a:extLst>
              <a:ext uri="{FF2B5EF4-FFF2-40B4-BE49-F238E27FC236}">
                <a16:creationId xmlns:a16="http://schemas.microsoft.com/office/drawing/2014/main" id="{7209BEC1-FD54-CF67-2B32-F34EA419951F}"/>
              </a:ext>
            </a:extLst>
          </p:cNvPr>
          <p:cNvSpPr>
            <a:spLocks noGrp="1"/>
          </p:cNvSpPr>
          <p:nvPr>
            <p:ph type="subTitle" idx="1"/>
          </p:nvPr>
        </p:nvSpPr>
        <p:spPr>
          <a:xfrm>
            <a:off x="1524000" y="4324172"/>
            <a:ext cx="9144000" cy="933628"/>
          </a:xfrm>
        </p:spPr>
        <p:txBody>
          <a:bodyPr>
            <a:normAutofit/>
          </a:bodyPr>
          <a:lstStyle/>
          <a:p>
            <a:r>
              <a:rPr kumimoji="1" lang="en-US" altLang="ja-JP" sz="4800" dirty="0"/>
              <a:t>2024</a:t>
            </a:r>
            <a:r>
              <a:rPr kumimoji="1" lang="ja-JP" altLang="en-US" sz="4800"/>
              <a:t>年</a:t>
            </a:r>
            <a:r>
              <a:rPr kumimoji="1" lang="en-US" altLang="ja-JP" sz="4800" dirty="0"/>
              <a:t>1</a:t>
            </a:r>
            <a:r>
              <a:rPr kumimoji="1" lang="ja-JP" altLang="en-US" sz="4800"/>
              <a:t>月</a:t>
            </a:r>
            <a:r>
              <a:rPr kumimoji="1" lang="en-US" altLang="ja-JP" sz="4800" dirty="0"/>
              <a:t>27</a:t>
            </a:r>
            <a:r>
              <a:rPr kumimoji="1" lang="ja-JP" altLang="en-US" sz="4800"/>
              <a:t>日</a:t>
            </a:r>
            <a:endParaRPr kumimoji="1" lang="ja-JP" altLang="en-US" sz="4800" dirty="0"/>
          </a:p>
        </p:txBody>
      </p:sp>
      <p:sp>
        <p:nvSpPr>
          <p:cNvPr id="4" name="テキスト ボックス 3">
            <a:extLst>
              <a:ext uri="{FF2B5EF4-FFF2-40B4-BE49-F238E27FC236}">
                <a16:creationId xmlns:a16="http://schemas.microsoft.com/office/drawing/2014/main" id="{CB778EF8-59AD-C3EA-58A4-9035004F7703}"/>
              </a:ext>
            </a:extLst>
          </p:cNvPr>
          <p:cNvSpPr txBox="1"/>
          <p:nvPr/>
        </p:nvSpPr>
        <p:spPr>
          <a:xfrm>
            <a:off x="11294691" y="282011"/>
            <a:ext cx="897309" cy="369332"/>
          </a:xfrm>
          <a:prstGeom prst="rect">
            <a:avLst/>
          </a:prstGeom>
          <a:noFill/>
        </p:spPr>
        <p:txBody>
          <a:bodyPr wrap="square" rtlCol="0">
            <a:spAutoFit/>
          </a:bodyPr>
          <a:lstStyle/>
          <a:p>
            <a:r>
              <a:rPr kumimoji="1" lang="en-US" altLang="ja-JP" dirty="0"/>
              <a:t>2</a:t>
            </a:r>
            <a:r>
              <a:rPr kumimoji="1" lang="ja-JP" altLang="en-US" dirty="0"/>
              <a:t>－</a:t>
            </a:r>
            <a:r>
              <a:rPr kumimoji="1" lang="en-US" altLang="ja-JP" dirty="0"/>
              <a:t>1</a:t>
            </a:r>
            <a:endParaRPr kumimoji="1" lang="ja-JP" altLang="en-US" dirty="0"/>
          </a:p>
        </p:txBody>
      </p:sp>
    </p:spTree>
    <p:extLst>
      <p:ext uri="{BB962C8B-B14F-4D97-AF65-F5344CB8AC3E}">
        <p14:creationId xmlns:p14="http://schemas.microsoft.com/office/powerpoint/2010/main" val="399177040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1288</Words>
  <Application>Microsoft Office PowerPoint</Application>
  <PresentationFormat>ワイド画面</PresentationFormat>
  <Paragraphs>247</Paragraphs>
  <Slides>23</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23</vt:i4>
      </vt:variant>
    </vt:vector>
  </HeadingPairs>
  <TitlesOfParts>
    <vt:vector size="30" baseType="lpstr">
      <vt:lpstr>UD デジタル 教科書体 NP-B</vt:lpstr>
      <vt:lpstr>游ゴシック</vt:lpstr>
      <vt:lpstr>游ゴシック Light</vt:lpstr>
      <vt:lpstr>Arial</vt:lpstr>
      <vt:lpstr>Century</vt:lpstr>
      <vt:lpstr>Wingdings</vt:lpstr>
      <vt:lpstr>Office テーマ</vt:lpstr>
      <vt:lpstr>         　 　　　　　　                                　              ならやまプロジェクト報告会 2024/1/27 景観グループ　</vt:lpstr>
      <vt:lpstr>PowerPoint プレゼンテーション</vt:lpstr>
      <vt:lpstr>      </vt:lpstr>
      <vt:lpstr>PowerPoint プレゼンテーション</vt:lpstr>
      <vt:lpstr> ７〜10月　彩りの森：自走式モア・スパイダーによる草刈　　梅林・花壇の周辺整備 </vt:lpstr>
      <vt:lpstr>PowerPoint プレゼンテーション</vt:lpstr>
      <vt:lpstr>PowerPoint プレゼンテーション</vt:lpstr>
      <vt:lpstr>PowerPoint プレゼンテーション</vt:lpstr>
      <vt:lpstr>ならやまプロジェクト報告会 景観グループ・養蜂（中川徹）</vt:lpstr>
      <vt:lpstr>PowerPoint プレゼンテーション</vt:lpstr>
      <vt:lpstr>PowerPoint プレゼンテーション</vt:lpstr>
      <vt:lpstr>PowerPoint プレゼンテーション</vt:lpstr>
      <vt:lpstr>景観　花班</vt:lpstr>
      <vt:lpstr>　  活動内容  </vt:lpstr>
      <vt:lpstr>現状の課題</vt:lpstr>
      <vt:lpstr>PowerPoint プレゼンテーション</vt:lpstr>
      <vt:lpstr>7/28　剪定 　　　　ナニワイバラ</vt:lpstr>
      <vt:lpstr>PowerPoint プレゼンテーション</vt:lpstr>
      <vt:lpstr>景観　ビオトープ班</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ならやまプロジェクト報告会 景観グループ・ビオ班</dc:title>
  <dc:creator>田中 善英</dc:creator>
  <cp:lastModifiedBy>善英 田中</cp:lastModifiedBy>
  <cp:revision>24</cp:revision>
  <cp:lastPrinted>2024-01-10T14:36:48Z</cp:lastPrinted>
  <dcterms:created xsi:type="dcterms:W3CDTF">2023-01-04T08:15:57Z</dcterms:created>
  <dcterms:modified xsi:type="dcterms:W3CDTF">2024-01-21T04:19:17Z</dcterms:modified>
</cp:coreProperties>
</file>